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33.jpg" ContentType="image/pn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335" r:id="rId3"/>
    <p:sldId id="257" r:id="rId4"/>
    <p:sldId id="258" r:id="rId5"/>
    <p:sldId id="307" r:id="rId6"/>
    <p:sldId id="259" r:id="rId7"/>
    <p:sldId id="260" r:id="rId8"/>
    <p:sldId id="264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74" r:id="rId21"/>
    <p:sldId id="285" r:id="rId22"/>
    <p:sldId id="318" r:id="rId23"/>
    <p:sldId id="275" r:id="rId24"/>
    <p:sldId id="286" r:id="rId25"/>
    <p:sldId id="287" r:id="rId26"/>
    <p:sldId id="280" r:id="rId27"/>
    <p:sldId id="281" r:id="rId28"/>
    <p:sldId id="282" r:id="rId29"/>
    <p:sldId id="283" r:id="rId30"/>
    <p:sldId id="301" r:id="rId31"/>
    <p:sldId id="288" r:id="rId32"/>
    <p:sldId id="291" r:id="rId33"/>
    <p:sldId id="331" r:id="rId34"/>
    <p:sldId id="332" r:id="rId35"/>
    <p:sldId id="319" r:id="rId36"/>
    <p:sldId id="320" r:id="rId37"/>
    <p:sldId id="321" r:id="rId38"/>
    <p:sldId id="322" r:id="rId39"/>
    <p:sldId id="323" r:id="rId40"/>
    <p:sldId id="324" r:id="rId41"/>
    <p:sldId id="327" r:id="rId42"/>
    <p:sldId id="325" r:id="rId43"/>
    <p:sldId id="326" r:id="rId44"/>
    <p:sldId id="328" r:id="rId45"/>
    <p:sldId id="329" r:id="rId46"/>
    <p:sldId id="330" r:id="rId47"/>
    <p:sldId id="293" r:id="rId48"/>
    <p:sldId id="292" r:id="rId49"/>
    <p:sldId id="303" r:id="rId50"/>
    <p:sldId id="311" r:id="rId51"/>
    <p:sldId id="310" r:id="rId52"/>
    <p:sldId id="309" r:id="rId53"/>
    <p:sldId id="305" r:id="rId54"/>
    <p:sldId id="312" r:id="rId55"/>
    <p:sldId id="313" r:id="rId56"/>
    <p:sldId id="314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ja Pogorzelska" initials="AP" lastIdx="1" clrIdx="0">
    <p:extLst>
      <p:ext uri="{19B8F6BF-5375-455C-9EA6-DF929625EA0E}">
        <p15:presenceInfo xmlns:p15="http://schemas.microsoft.com/office/powerpoint/2012/main" userId="S-1-5-21-4163640345-1954727149-1739354168-3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0979" autoAdjust="0"/>
  </p:normalViewPr>
  <p:slideViewPr>
    <p:cSldViewPr snapToGrid="0">
      <p:cViewPr>
        <p:scale>
          <a:sx n="100" d="100"/>
          <a:sy n="100" d="100"/>
        </p:scale>
        <p:origin x="84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14429-D53E-447A-AADF-EF738BADF6D9}" type="datetimeFigureOut">
              <a:rPr lang="pl-PL" smtClean="0"/>
              <a:t>01.06.2022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4D45-3A9A-4125-9127-797A7353D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5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wo.vulcan.edu.pl/przegdok.asp?qdatprz=18-05-2022&amp;qplikid=4384#P4384A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rawo.vulcan.edu.pl/przegdok.asp?qdatprz=18-05-2022&amp;qplikid=4186#P4186A7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vulcan.edu.pl/przegdok.asp?qdatprz=01-06-2022&amp;qplikid=4384#P4384A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Przygotowana prezentacja zawiera informacje o całościowym wsparciu ucznia w procesie pomocy ppp. Zastosowano dwa kolory: kolorem czarnym oznaczono pomoc ppp, niebieskim natomiast inne formy wsparcia ucznia w szkole, czasami określaną jako pomoc, choć pomocą nie są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88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Dobrą praktyką, jest, żeby rodzic potwierdził odbiór informacji o organizowanej pomocy. Jest to również wygodne dla rodzica, ponieważ informację ze szkoły może sobie umieścić w miejscu dla rodzica umożliwiającym </a:t>
            </a:r>
            <a:r>
              <a:rPr lang="pl-PL" dirty="0" err="1"/>
              <a:t>przypominienie</a:t>
            </a:r>
            <a:r>
              <a:rPr lang="pl-PL" dirty="0"/>
              <a:t>, rozmowę z uczniem na temat zajęć </a:t>
            </a:r>
            <a:r>
              <a:rPr lang="pl-PL" dirty="0" err="1"/>
              <a:t>itp</a:t>
            </a:r>
            <a:r>
              <a:rPr lang="pl-PL" dirty="0"/>
              <a:t>….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08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dobrych praktyk możemy zaliczyć:</a:t>
            </a:r>
          </a:p>
          <a:p>
            <a:pPr marL="228600" indent="-228600">
              <a:buAutoNum type="arabicPeriod"/>
            </a:pPr>
            <a:r>
              <a:rPr lang="pl-PL" dirty="0"/>
              <a:t>Wyegzekwowanie od rodzica ucznia posiadającego orzeczenie wydane przez PPP, dostarczenia do szkoły oryginału orzeczenia, które szkoła samodzielnie skopiuje, potwierdzi za zgodność. Kopia jest następnie przekazywana pedagogowi szkolnemu, który rozpoczyna pracę z orzeczeniem. Czyli nawiązuje ścisłą współpracę z wychowawcą, rodzicami ucznia oraz pozostałymi nauczycielami, którzy uczestniczą w procesie nauczania dziecka.</a:t>
            </a:r>
          </a:p>
          <a:p>
            <a:pPr marL="228600" indent="-228600">
              <a:buAutoNum type="arabicPeriod"/>
            </a:pPr>
            <a:r>
              <a:rPr lang="pl-PL" dirty="0"/>
              <a:t>Po opracowaniu IPET-u program pracy z uczniem jest wdrażany do realizacji. Podczas pracy z uczniem nauczyciele na bieżąco konsultują postępy ucznia, w miarę potrzeby wprowadzają modyfikacje. </a:t>
            </a:r>
            <a:br>
              <a:rPr lang="pl-PL" dirty="0"/>
            </a:br>
            <a:r>
              <a:rPr lang="pl-PL" dirty="0"/>
              <a:t>Zespół spotyka się dwa razy w roku, ale do dobrych praktyk należy zaliczyć bieżącą analizę efektywności podjętych działań. </a:t>
            </a:r>
          </a:p>
          <a:p>
            <a:pPr marL="0" indent="0">
              <a:buNone/>
            </a:pPr>
            <a:endParaRPr lang="pl-PL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zostaje zarejestrowany </a:t>
            </a:r>
            <a:b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sekretariacie szkoły w książce do korespondencji. Oczywiście szkoła przyjmuje tylko </a:t>
            </a:r>
            <a:r>
              <a:rPr lang="pl-PL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orginał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bądź potwierdzoną kopię przez Poradnię. </a:t>
            </a:r>
          </a:p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22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Zdarza się, </a:t>
            </a:r>
            <a:r>
              <a:rPr lang="pl-PL" dirty="0" err="1"/>
              <a:t>zę</a:t>
            </a:r>
            <a:r>
              <a:rPr lang="pl-PL" dirty="0"/>
              <a:t> rodzice po dostarczeniu orzeczenia nie chcą, żeby ich dziecko wiedziało, że szkoła organizuje dla danego ucznia pomoc w postaci nauczyciela współorganizującego, nie ma takiej możliwości, musi dostarczyć ponowne orzeczenie wydane przez PPP o braku potrzeby nauczyciela współorganizującego dla ucznia w szkole.</a:t>
            </a:r>
          </a:p>
          <a:p>
            <a:endParaRPr lang="pl-PL" dirty="0"/>
          </a:p>
          <a:p>
            <a:pPr lvl="0"/>
            <a:r>
              <a:rPr lang="pl-PL" dirty="0"/>
              <a:t>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 nauczyciela to specyficzne stanowisko pracy w szkole i przedszkolu. Z jednej strony nie jest to stanowisko nauczycielskie. Z drugiej – pomoc nauczyciela wykonuje obowiązki zbliżone do pedagogicznych. Dowiedz się, jakie są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zatrudniania pomocy nauczyciela. Zatrudnienie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pomocy nauczyciela w szkole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zależy od treści orzeczenia o potrzebie kształcenia specjalnego. To właśnie z tego orzeczenia powinno wynikać, czy takie zatrudnienie jest zasadne.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obligatoryjne czy fakultatywne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z orzeczeniem o potrzebie kształcenia specjalnego wydanym ze względu na: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autyzm, w tym zespół Aspergera, niepełnosprawności sprzężone,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niepełnosprawnością intelektualną w stopniu umiarkowanym lub znacznym, z niepełnosprawnością ruchową, w tym z afazją, z autyzmem, w tym z zespołem Aspergera, z niepełnosprawnościami sprzężonymi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fakultatywne (wyłącznie za zgodą organu prowadzącego) uczniowie z orzeczeniem o potrzebie kształcenia specjalnego wydanym ze względu na: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 niepełnosprawności niż autyzm i sprzężone, niedostosowanie społeczne, zagrożenie niedostosowaniem społecznym Oznacza to, że pomoc nauczyciela: podlega Kodeksowi pracy w zakresie m.in. , urlopów, uprawnień rodzicielskich, czy czasu pracy, podlega ustawie o pracownikach samorządowych w zakresie m.in. wynagrodzenia lub innych świadczeń.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kandydata do zatrudnienia należy weryfikować w rejestrach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kandydata na stanowisko pomocy nauczyciela nie wymaga się niekaralności: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karnej – osoba taka nie musi przedkładać informacji z Krajowego Rejestru Karnego,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dyscyplinarnej – pomoc nauczyciela nie jest objęta Centralnym Rejestrem Orzeczeń Dyscyplinarnych.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Konieczna jest natomiast weryfikacja w Rejestrze Sprawców Przestępstw na Tle Seksualnym. Osoba ta będzie bowiem wykonywać czynności wiążące się z opieką nad dzieckiem. Sprawdzenia należy dokonać przed zatrudnieniem pomocy nauczyciela.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nieprzeprowadzenie weryfikacji grozi kara :aresztu,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ograniczenia wolności,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grzywny nie niższej niż 1 000 zł.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 nauczyciela – jaki zakres obowiązków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Przepisy nie precyzują zakresu czynności pomocy nauczyciela. Dlatego jego wyznaczenie jest rolą dyrektora. W praktyce jednak do zadań takiego pracownika należy spełnianie czynności obsługowych względem dziecka np.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 w korzystaniu z toalety,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organizowanie wypoczynku,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w spacerach i wycieczkach.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17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Jeśli uczeń zmienia szkołę, szkoła do której uczęszczał przekazuje kserokopii wskazanych dokumentów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6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17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mogą wypracować własne propozycje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najbardziej adekwatne do ich potrzeb i organizacji pracy lub skorzystać z propozycji dostępnych w sieci lub w publikacjach.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26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dobrych praktyk należy:</a:t>
            </a:r>
          </a:p>
          <a:p>
            <a:pPr marL="228600" indent="-228600">
              <a:buAutoNum type="arabicPeriod"/>
            </a:pPr>
            <a:r>
              <a:rPr lang="pl-PL" dirty="0"/>
              <a:t>Odbywanie studyjnych wizyt i współpraca z placówkami np. Zespołem Placówek Edukacyjnych.</a:t>
            </a:r>
          </a:p>
          <a:p>
            <a:pPr marL="228600" indent="-228600">
              <a:buAutoNum type="arabicPeriod"/>
            </a:pPr>
            <a:r>
              <a:rPr lang="pl-PL" dirty="0"/>
              <a:t>Korzystanie z doświadczeń, wiedzy specjalistów w danej dziedzinie.</a:t>
            </a:r>
          </a:p>
          <a:p>
            <a:pPr marL="228600" indent="-228600">
              <a:buAutoNum type="arabicPeriod"/>
            </a:pPr>
            <a:r>
              <a:rPr lang="pl-PL" dirty="0"/>
              <a:t>Wewnątrzszkolne obserwacje „koleżeńskie” zajęć z zakresu PPP.</a:t>
            </a:r>
          </a:p>
          <a:p>
            <a:pPr marL="228600" indent="-228600">
              <a:buAutoNum type="arabicPeriod"/>
            </a:pPr>
            <a:r>
              <a:rPr lang="pl-PL" dirty="0"/>
              <a:t>Organizowanie i uczestnictwo w szkoleniowych radach pedagogicznych.</a:t>
            </a:r>
          </a:p>
          <a:p>
            <a:pPr marL="228600" indent="-228600">
              <a:buAutoNum type="arabicPeriod"/>
            </a:pPr>
            <a:r>
              <a:rPr lang="pl-PL" dirty="0"/>
              <a:t>Nawiązanie współpracy z PPP i bieżące korzystanie z wiedzy i doświadczenia specjalistów.</a:t>
            </a:r>
          </a:p>
          <a:p>
            <a:pPr marL="228600" indent="-228600">
              <a:buAutoNum type="arabicPeriod"/>
            </a:pPr>
            <a:r>
              <a:rPr lang="pl-PL" dirty="0"/>
              <a:t>Nawiązanie kontaktów z rodzicami ucznia objętego PPP przez specjalistów prowadzących zajęcia z dzieckiem oraz włączanie rodziców do aktywnej współpracy.</a:t>
            </a:r>
          </a:p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37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ajęcia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klasach terapeutycznych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prowadzą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nauczyciele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właściwych zajęć edukacyjnych.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 klas terapeutycznych – zgodnie z organizacją szkoły...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Nauka w klasie terapeutycznej jest formą pomocy psychologiczno-pedagogicznej, a jej utworzenie wymaga zmian w organizacji pracy szkoły i może wymagać dodatkowych nakładów finansowych (§ 6 ust. 2 pkt 1 rozporządzenia w sprawie organizacji pomocy psychologiczno-pedagogicznej). Tym samym utworzenie takiego oddziału wymaga uwzględnienia jego organizacji w arkuszu organizacji szkoły oraz w planie finansowym placówki, co wymaga uzyskania opinii kuratora oświaty, związków zawodowych i akceptacji organu prowadzącego - zgodnie z procedurą określoną w art. 110 ustawy Prawo oświatowe i przepisach rozporządzenia w sprawie szczegółowej organizacji szkół i przedszkoli.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38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Pomimo zbliżonej nazwy zajęcia rozwijające uzdolnienia.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polegają zajęcia rozwijające uzdolnienia?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Głównym założeniem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zajęć rozwijających uzdolnienia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stworzenie warunków dzieciom uzdolnionym do wszechstronnego i harmonijnego rozwoju, który może doprowadzić do pełnego rozkwitu ich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uzdolnień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 zainteresowań, rozwijanie, wspomaganie i ukierunkowanie zdolności dziecka zgodnie z jego potencjałem i możliwościami.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jest realizowany w czterech działach tematycznych: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plastyka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muzyka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technika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zainteresowań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organizacja czasu wolnego</a:t>
            </a:r>
          </a:p>
          <a:p>
            <a:pPr fontAlgn="base"/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główny programu</a:t>
            </a:r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uzdolnień, zainteresowań i kreatywności dzieci oraz ich wrodzonych możliwości twórczych poprzez różnorodną aktywność</a:t>
            </a:r>
          </a:p>
          <a:p>
            <a:pPr fontAlgn="base"/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 szczegółowe programu</a:t>
            </a:r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zainteresowań i ujawnianie zdolności, w szczególności zdolności plastycznych, technicznych i muzycznych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Uwrażliwianie na piękno otaczającego świata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motywacji do działania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Odkrywanie własnych możliwości twórczych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w uczniach postawy ciekawości i otwartości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Osiągnięcie maksymalnej zaradności i niezależności na miarę indywidualnych możliwości uczniów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umiejętności samodzielnego organizowania wypoczynku i czasu wolnego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Budowanie pozytywnego obrazu samego siebie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Wyrażanie swoich uczuć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pożądanych cech społecznych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Pobudzanie umiejętności, ekspresji i wrażliwości plastycznej u dzieci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twórczej postawy, kreatywności oraz poczucia estetyki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Umożliwienie poznawania różnych technik plastycznych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umiejętności posługiwania się różnorodnym materiałem plastycznym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Aktywizowanie przekonania wiary we własne zdolności, możliwości oraz umiejętności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Wyrażanie przeżyć i emocji za pomocą dostępnych dla uczniów środków wyrazu (artystycznych, praktycznych, technicznych i muzycznych)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Usprawnianie manualne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słuchu i umiejętności słuchania muzyki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aktywności muzycznej i ruchowej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92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Zajęcia rozwijające umiejętności uczenia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się,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zajęcia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dydaktyczno-wyrównawcze oraz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zajęcia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specjalistyczne prowadzą nauczyciele, wychowawcy grup wychowawczych i specjaliści posiadający kwalifikacje odpowiednie do rodzaju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zajęć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zajęć rozwijających umiejętności uczenia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się jest tworzenie środowiska sprzyjającego samodzielnemu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uczeniu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się uczniów, w oparciu o wiedzę dotyczącą funkcjonowania mózgu, zdiagnozowane style poznawcze, profile i</a:t>
            </a:r>
          </a:p>
          <a:p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nteligencji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uczniów oraz dostosowane do nich indywidualne strategie działań edukacyjnych. </a:t>
            </a:r>
          </a:p>
          <a:p>
            <a:r>
              <a:rPr lang="pl-PL" dirty="0"/>
              <a:t>Głównym celem zajęć jest podniesienie efektywności uczenia się, doskonalenie umiejętności poznawczych, stosowanie w praktyce poznanych technik i zasad uczenia się, organizowanie warsztatu pracy oraz kształtowanie pozytywnej motywacji do nauki. Cele szczegółowe obejmują: poznanie metod uczenia się oraz efektywne ich wykorzystywanie podczas lekcji, rozwój mocnych stron i zainteresowań, naukę sporządzania notatek, poznanie zasad skutecznego uczenia się, rozwój umiejętności czytania ze zrozumieniem, interpretowania, korzystania z informacji, rozwijanie umiejętności samodzielnego uczenia się, logicznego myślenia, organizowania własnej pracy, radzenie sobie ze stresem szkolnym, wspieranie w rozpoznawaniu własnych predyspozycji oraz pomoc w odkryciu zasobów ucznia, wspomaganie wszechstronnego rozwoju ucznia, w tym umiejętności czytania, pisania i wypowiadania się.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33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47 ust. 1 pkt 5 Ustawy z dnia 14 grudnia 2016 r.  – Prawo oświatowe (tekst jedn. Dz. U. z 2021 poz. 1082 z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zm.),</a:t>
            </a:r>
            <a:endParaRPr lang="pl-PL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chemeClr val="accent1"/>
                </a:solidFill>
                <a:latin typeface="Arial" panose="020B0604020202020204" pitchFamily="34" charset="0"/>
              </a:rPr>
              <a:t>5) </a:t>
            </a:r>
            <a:r>
              <a:rPr lang="pl-PL" sz="1200" u="sng" dirty="0">
                <a:solidFill>
                  <a:schemeClr val="accent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zasady organizacji i udzielania pomocy psychologiczno-pedagogicznej w szkołach i placówkach</a:t>
            </a:r>
            <a:r>
              <a:rPr lang="pl-PL" sz="1200" dirty="0">
                <a:solidFill>
                  <a:schemeClr val="accent1"/>
                </a:solidFill>
                <a:latin typeface="Arial" panose="020B0604020202020204" pitchFamily="34" charset="0"/>
              </a:rPr>
              <a:t>, które powinny tworzyć warunki dla zaspokajania potrzeb rozwojowych i edukacyjnych </a:t>
            </a:r>
            <a:r>
              <a:rPr lang="pl-PL" sz="1200" u="sng" dirty="0">
                <a:solidFill>
                  <a:schemeClr val="accent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uczniów</a:t>
            </a:r>
            <a:r>
              <a:rPr lang="pl-PL" sz="1200" dirty="0">
                <a:solidFill>
                  <a:schemeClr val="accent1"/>
                </a:solidFill>
                <a:latin typeface="Arial" panose="020B0604020202020204" pitchFamily="34" charset="0"/>
              </a:rPr>
              <a:t>, w szczególności wspomagać rozwój </a:t>
            </a:r>
            <a:r>
              <a:rPr lang="pl-PL" sz="1200" u="sng" dirty="0">
                <a:solidFill>
                  <a:schemeClr val="accent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uczniów</a:t>
            </a:r>
            <a:r>
              <a:rPr lang="pl-PL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 i efektywność uczenia się;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12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i Nauki z dnia 8 lutego 2022 r. </a:t>
            </a:r>
            <a:r>
              <a:rPr lang="pl-PL" sz="1200" dirty="0">
                <a:effectLst/>
                <a:latin typeface="Times New Roman" panose="02020603050405020304" pitchFamily="18" charset="0"/>
              </a:rPr>
              <a:t>zmieniające rozporządzenie w sprawie szczególnych rozwiązań w okresie czasowego ograniczenia funkcjonowania jednostek systemu oświaty w związku z zapobieganiem, przeciwdziałaniem i zwalczaniem COVID – 19 (Dz. U. z 2022r. Poz. 339), </a:t>
            </a:r>
            <a:r>
              <a:rPr lang="pl-PL" sz="1200" dirty="0"/>
              <a:t>– </a:t>
            </a:r>
            <a:r>
              <a:rPr lang="pl-PL" sz="1200" u="sng" dirty="0">
                <a:solidFill>
                  <a:srgbClr val="FF0000"/>
                </a:solidFill>
              </a:rPr>
              <a:t>mogą być organizowane zajęcia specjalistyczne z zakresu pomocy psychologiczno-pedagogicznej,</a:t>
            </a:r>
            <a:endParaRPr lang="pl-PL" sz="12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indywidualnego obowiązkowego rocznego przygotowania przedszkolnego dzieci i indywidualnego nauczania dzieci i młodzieży (Dz.U. z 2017 r., poz. 1616), </a:t>
            </a:r>
            <a:r>
              <a:rPr lang="pl-PL" sz="1200" dirty="0">
                <a:solidFill>
                  <a:srgbClr val="FF0000"/>
                </a:solidFill>
              </a:rPr>
              <a:t>4. Dzieci i uczniowie objęci indywidualnym przygotowaniem przedszkolnym lub indywidualnym nauczaniem uczestniczą w formach, o których mowa w ust. 3, w zajęciach rewalidacyjnych, </a:t>
            </a:r>
            <a:r>
              <a:rPr lang="pl-PL" sz="1200" u="sng" dirty="0">
                <a:solidFill>
                  <a:srgbClr val="FF0000"/>
                </a:solidFill>
              </a:rPr>
              <a:t>zajęciach z zakresu doradztwa zawodowego lub w formach pomocy psychologiczno-pedagogicznej poza tygodniowym wymiarem godzin zajęć, o którym mowa w § 8 i § 9.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warunków i trybu udzielania zezwoleń na indywidualny program lub tok nauki oraz organizacji indywidualnego programu lub toku nauki (Dz.U. z 2017 r., poz. 1569).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pozytywnej opinii rady pedagogicznej i pozytywnej opinii publicznej poradni psychologiczno-pedagogicznej. </a:t>
            </a:r>
            <a:r>
              <a:rPr lang="pl-PL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1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realizujący indywidualny program nauki kształci się w zakresie jednego, kilku lub wszystkich obowiązujących zajęć edukacyjnych, przewidzianych w tygodniowym rozkładzie zajęć dla danej klasy, według programu dostosowanego do jego uzdolnień, zainteresowań i m</a:t>
            </a:r>
          </a:p>
          <a:p>
            <a:r>
              <a:rPr lang="pl-PL" sz="1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 pracy nad indywidualnym programem nauki może uczestniczyć nauczyciel prowadzący zajęcia edukacyjne w szkole wyższego stopnia, nauczyciel doradca metodyczny, psycholog, pedagog zatrudniony w szkole oraz zainteresowany uczeń. 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sz="1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9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rozbudzanie motywacji do pracy nad wyrównywaniem braków. wdrażanie do samodzielności w pracy. utrwalenie podstawowych zasad ortograficznych. doskonalenie umiejętności samokontroli pisanych tekstów.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Zajęcia korekcyjno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mpensacyjne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są rodzajem terapii pedagogicznej, ukierunkowanej na korygowanie i kompensowanie zaburzeń psychoruchowych dziecka jako jednej ze szczególnie ważnych przyczyn niepowodzeń w szkole.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Zadania podejmowane na zajęciach korekcyjno-kompensacyjne skupiają się na:</a:t>
            </a:r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stymulowaniu rozwoju intelektualnego,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usprawnianiu funkcji wzrokowych i orientacji przestrzennej,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usprawnianiu funkcji słuchowo-językowych,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doskonaleniu umiejętności czytania i pisania,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ulepszaniu umiejętności stosowania poprawnej ortografii,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099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Podczas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zajęć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wykonywane są ćwiczenia artykulacyjne, oddechowe i fonacyjne, poprawiające pracę aparatu mowy oraz kształtujące prawidłowy wzorzec fonetyczny głosek.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176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jak sama nazwa wskazuje służą kształtowaniu i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rozwijaniu kompetencji emocjonalnych i społecznych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więc umiejętności rozpoznawania i panowania nad swoimi emocjami, ale także odczytywania emocji innych i adekwatnego zachowania się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324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Dobre praktyki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np.: SI, gimnastyka korekcyjna, terapia ręki, terapia metodą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Tomatisa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arteterapia,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Hipoterapia,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dogoterapia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muzykoterapia, terapia EEG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Biofeedback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582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rewalidacji odnosi się do całokształtu działań: wychowawczych, dydaktycznych, terapeutycznych podejmowanych na rzecz ucznia z niepełnosprawnością. Istotę rewalidacji trafnie oddaje źródło słów tego terminu: łacińskie słowa 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znów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oraz </a:t>
            </a:r>
            <a:r>
              <a:rPr lang="pl-PL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validus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mocny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Rewalidacja odnosi się więc do procesu wzmacniania osoby z niepełnosprawnością i intensyfikowania szans przez niepełnosprawność zmniejszonych. Celem oddziaływań rewalidacyjnych jest maksymalizowanie potencjału rozwojowego dziecka. Prowadząc rewalidację, zmierzamy do jak największego usamodzielnienia ucznia i możliwie pełnego jego uczestnictwa w społeczeństwie. Cel ten możemy osiągnąć poprzez:</a:t>
            </a: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rozwijanie mocnych stron dziecka i wykorzystywanie ich jako bazę do dalszej </a:t>
            </a:r>
            <a:r>
              <a:rPr lang="pl-P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pracy,</a:t>
            </a:r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maksymalne usprawnianie najsilniejszych funkcji, korygowanie stwierdzonych zaburzeń, dynamizowanie rozwoju poprzez wykorzystywanie naturalnych sytuacji i aranżowanie przestrzeni do nabywania, rozwijania i ćwiczenia umiejętności.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593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8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Dobrą praktyką jest zapraszanie ucznia w celu integracji z klasą Dzień Dziecka, zakończenie, rozpoczęcie roku szkolnego, Wigilia szkolna, inne uroczystości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566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Uczeń może realizować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indywidualny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program lub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 nauki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każdym etapie edukacyjnym i w każdym typie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szkoły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§ 4. 1. Zezwolenie na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indywidualny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program lub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 nauki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może być udzielone po upływie co najmniej jednego roku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w uzasadnionych przypadkach - po śródrocznej klasyfikacji ucznia.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633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effectLst/>
                <a:latin typeface="Times New Roman" panose="02020603050405020304" pitchFamily="18" charset="0"/>
              </a:rPr>
              <a:t>§ 4 ust 2 Rozporządzenia Ministra Edukacji Narodowej z dnia 1 sierpnia 2017 r. w sprawie szczegółowych kwalifikacji wymaganych od nauczycieli ( Dz. U. z 2020 poz. 1289) - </a:t>
            </a:r>
            <a:r>
              <a:rPr lang="pl-PL" sz="1200" dirty="0">
                <a:effectLst/>
                <a:latin typeface="Arial" panose="020B0604020202020204" pitchFamily="34" charset="0"/>
              </a:rPr>
              <a:t>p</a:t>
            </a:r>
            <a:r>
              <a:rPr lang="pl-P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omocy psychologiczno-pedagogicznej w przedszkolu, szkole i placówce udzielają uczniom nauczyciele, oraz specjaliści wykonujący w przedszkolu, szkole i placówce zadania z zakresu pomocy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psychologiczno-pedagogicznej, w szczególności psycholodzy, pedagodzy, logopedzi, doradcy zawodowi i terapeuci pedagogiczni, zwani dalej „specjalistami”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843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8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Omawiając zadania oraz dobre praktyki w zakresie organizacji ppp przytoczę zapis art. 6 Karty nauczyciela, który wskazuje obowiązki nauczycieli, których zadaniem jest rzetelne realizowanie zadań związanych z podstawowymi funkcjami szkoły tj. dydaktyczną, wychowawczą i opiekuńczą. Realizowana pomoc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psychologiczno-pedagogiczna udzielana uczniowi w , szkole i polega na rozpoznawaniu i zaspokajaniu indywidualnych potrzeb rozwojowych i edukacyjnych ucznia oraz rozpoznawaniu indywidualnych możliwości psychofizycznych ucznia i czynników środowiskowych wpływających na jego funkcjonowanie w szkole i w celu wspierania potencjału rozwojowego ucznia i stwarzania warunków do jego aktywnego i pełnego uczestnictwa w życiu  szkoły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oraz w środowisku społecznym.</a:t>
            </a:r>
          </a:p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276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247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Analogicznie nauczyciel współorganizujący kształcenie realizujący zajęcia rewalidacyjne, jego pensum liczone z wymiaru 20 godzin tygodniowo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865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25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Widzimy katalog interesariuszy, którzy mogą występować o organizację pomocy p-p. Można domniemywać, że pojawią się zapisy o pedagogu specjalnym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14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Obecnie ustawa z dnia 12 maja 2022 R. o zmianie ustawy o systemie oświaty wprowadza nowe stanowisko w szkole pedagog specjalny Poz. 1116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7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karcie zostało wymienionych 12 obszarów funkcjonowania ucznia w szkole, deficyty w tych obszarach uprawniają do organizacji pomocy psychologiczno-pedagogicznej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47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 realizację pomocy w klasie odpowiedzialny jest wychowawca oraz specjaliści pracujący w szkole. Dyrektor ustala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ustala formy udzielania tej pomocy, okres ich udzielania oraz wymiar godzin, w którym poszczególne formy będą realizowane. </a:t>
            </a:r>
          </a:p>
          <a:p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dokładnie przeczytać wskazania zawarte w opinii czy orzeczeniu i pamiętać, że wskazania wydane są na okres, etap  i nie jest powiedziane, że w każdym roku szkolnym szkoła musi dla danego ucznia organizować wszystkie zajęcia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97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formie wniosku, zawsze rodzic, nauczyciel  składa wniosek do sekretariatu. Dobrą praktyką jest, żeby wniosek  został złożony do sekretariatu szkoły, na którym złożona jest data wpływu. 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Rodzic zapoznając się z zatwierdzonymi formami podpisuje odbiór, tym samym wyraża zgodę na jej organizację. Ważne jest, żeby 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Nauczyciele i specjaliści prowadzący zajęcia z uczniem, monitorowali frekwencję dokonywali wpisów w dzienniku dotyczących okresowej oceny efektywności udzielanej pomocy p-p oraz informowali rodziców w przypadku odmawiania przez ucznia udziału w zajęciach ze specjalistami.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2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Dobrą praktyką jest wypracowanie procedury postępowania z otrzymanym wnioskiem, czyli:</a:t>
            </a:r>
          </a:p>
          <a:p>
            <a:r>
              <a:rPr lang="pl-PL" dirty="0"/>
              <a:t>- Rodzic dostarcza wniosek; jest on rejestrowany w sekretariacie (w celu potwierdzenia daty wpływu, tak aby rodzic nie zarzucił szkole, ze nic nie zrobiła z otrzymanym wnioskiem) następnie wniosek jest przekazywany do dyrektora szkoły, dyrektor zapoznaje się z wnioskiem i opinią, dekretuje do nauczyciela/ specjalisty, który zajmuje się organizacją w szkole PPP np. pedagogowi szkolnemu/ pedagogowi specjalnemu? Niezwłocznie Dyrektor występuje do organu prowadzącego o zgodę na realizację zaleceń zawartych w opinii. Należy sprawdzić, czy zajęcia mają być organizowane dla ucznia grupowo czy indywidualnie. Na dodatkowe zajęcia indywidualne potrzebna jest zgoda organu prowadzącego, ponieważ wiąże się z przyznaniem szkole dodatkowych środków lub szkoła wypełnia to zadanie w ramach posiadanych środków. Zgoda jest potrzebna w przypadku wnioskowania o dodatkowe środki w planie.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4D45-3A9A-4125-9127-797A7353DBD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5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54E5C-6D62-4503-8FD1-F9E0132CD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542" y="1559074"/>
            <a:ext cx="9366199" cy="17677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Dobre praktyki 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organizacji pomocy psychologiczno-pedagogicznej 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szkole podstawowej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A9A469-642A-415F-8AFB-94BAD1AB9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789" y="3531204"/>
            <a:ext cx="10132063" cy="2524498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Dyrektorów Szkół Podstawowych przy Warmińsko-Mazurskim Kuratorze Oświaty - 2 czerwca 2022 r.</a:t>
            </a:r>
          </a:p>
          <a:p>
            <a:pPr algn="ctr">
              <a:lnSpc>
                <a:spcPct val="100000"/>
              </a:lnSpc>
            </a:pP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Prezentację przygotowała:</a:t>
            </a:r>
          </a:p>
          <a:p>
            <a:pPr algn="ctr">
              <a:lnSpc>
                <a:spcPct val="100000"/>
              </a:lnSpc>
            </a:pP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Alicja Pogorzelska – dyrektor Szkoły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omoc psychologiczno-pedagogiczna | Nowa Era">
            <a:extLst>
              <a:ext uri="{FF2B5EF4-FFF2-40B4-BE49-F238E27FC236}">
                <a16:creationId xmlns:a16="http://schemas.microsoft.com/office/drawing/2014/main" id="{4CB70536-B7FD-4748-B4B1-67C3CB05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4516752"/>
            <a:ext cx="3096221" cy="20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E53D3B0-D133-4FEF-91BA-49682F1E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9" y="1874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50537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1">
            <a:extLst>
              <a:ext uri="{FF2B5EF4-FFF2-40B4-BE49-F238E27FC236}">
                <a16:creationId xmlns:a16="http://schemas.microsoft.com/office/drawing/2014/main" id="{5AD2460F-DF14-47BD-921F-14E391B5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187474"/>
            <a:ext cx="1478139" cy="1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E428C5E-65FE-47AB-8F53-4591C1E88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705" y="380856"/>
            <a:ext cx="4236366" cy="9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50537" tIns="152352" rIns="-18250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Szkoła Podstawowa  nr 12 w Olsztynie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10-685 Olsztyn  ul. Turowskiego 3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 0-89 542-82-14, faks 0-89 542-82-33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sekretariat@sp12.olsztyn.eu   www.sp12.olsztyn.eu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NIP 7393928322     REGON 383187527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7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647" y="804519"/>
            <a:ext cx="1029720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Objęcie ucznia pomocą psychologiczno-pedagogiczną, </a:t>
            </a: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posiadającego opinii</a:t>
            </a:r>
            <a:endParaRPr lang="pl-P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391" y="1989606"/>
            <a:ext cx="10635918" cy="3450613"/>
          </a:xfrm>
        </p:spPr>
        <p:txBody>
          <a:bodyPr>
            <a:normAutofit lnSpcReduction="10000"/>
          </a:bodyPr>
          <a:lstStyle/>
          <a:p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stwierdzenia, że uczeń ze względu na potrzeby rozwojowe lub edukacyjne wymaga objęcia pomocą psychologiczno-pedagogiczną, nauczyciel, rodzic ucznia lub osoba uprawniona informuje o tym niezwłocznie na piśmie dyrektora szkoły składając wniosek z uzasadnieniem potrzeby objęcia ucznia pomocą p-p oraz wskazuje zakres dotychczas podejmowanych działań w ramach bieżącej pracy z uczniem.</a:t>
            </a:r>
          </a:p>
          <a:p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po zapoznaniu się z ustaleniami zatwierdza proponowane formy i sposoby udzielanej pomocy psychologiczno-pedagogicznej oraz ustala wymiar godzin.</a:t>
            </a:r>
          </a:p>
          <a:p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na piśmie informuje rodziców ucznia o zaplanowanych formach pomocy psychologiczno-pedagogicznej, okresie jej udzielania oraz wymiarze godzin, w którym poszczególne formy będą realizowane.</a:t>
            </a:r>
          </a:p>
          <a:p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wyrażeniu zgody przez rodzica uczeń objęty jest pomocą psychologiczno-pedagogiczną.</a:t>
            </a:r>
          </a:p>
          <a:p>
            <a:r>
              <a:rPr lang="pl-PL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Nauczyciele i specjaliści prowadzą zajęcia z uczniem, monitorują frekwencję oraz dokonują wpisów w dzienniku dotyczących okresowej oceny efektywności udzielanej pomocy p-p. </a:t>
            </a:r>
          </a:p>
          <a:p>
            <a:endParaRPr lang="pl-PL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6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851" y="804519"/>
            <a:ext cx="10393003" cy="104923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OBJĘCIE UCZNIA POMOCA PSYCHOLOGICZNO-PEDAGOGICZNĄ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POSIADAJĄCEGO OPINIĘ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8937" y="2015733"/>
            <a:ext cx="10305917" cy="3287788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 dostarcza opinię wraz z wnioskiem o objęcie ucznia pomocą p-p do szkoły. Dokument zostaje zarejestrowany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sekretariacie szkoły w książce do korespondencji.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Sekretariat przekazuje kserokopię opinii pedagogowi szkolnemu, który umieszcza dokument w indywidualnej teczce ucznia informując o tym wychowawcę.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Wychowawca zapoznaje się z treścią opinii, informuje wszystkich nauczycieli uczących na temat zaleceń ppp, nauczyciele  mają obowiązek je respektować.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uczeń otrzymuje zalecenia do dostosowania wymagań edukacyjnych, każdy z nauczycieli uczących jest zobowiązany na piśmie przedstawić na czym będzie polegało dostosowanie wymagań wobec danego ucznia.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31" y="4495623"/>
            <a:ext cx="1777845" cy="14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8607" y="804519"/>
            <a:ext cx="10236248" cy="104923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OBJĘCIE 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UCZNIA POMOCA PSYCHOLOGICZNO-PEDAGOGICZNĄ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POSIADAJĄCEGO OPINIĘ.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607" y="2015732"/>
            <a:ext cx="10236247" cy="3450613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Zespól ds. pomocy psychologiczno-pedagogicznej składający się z wychowawcy, nauczycieli uczących, specjalistów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 proponowane formy i sposoby  udzielanej pomocy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 oraz przekazuje ustalenia w formie rekomendacji dyrektorowi szkoły.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po zapoznaniu się z ustaleniami zespołu zatwierdza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 i sposoby udzielanej pomocy p-p oraz ustala wymiar godzin.</a:t>
            </a:r>
          </a:p>
          <a:p>
            <a:pPr lvl="0">
              <a:buClr>
                <a:srgbClr val="B71E42"/>
              </a:buClr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na piśmie informuje rodziców ucznia o zaplanowanych formach pomocy psychologiczno-pedagogicznej, okresie udzielania oraz wymiarze godzin.</a:t>
            </a:r>
          </a:p>
          <a:p>
            <a:pPr lvl="0">
              <a:buClr>
                <a:srgbClr val="B71E42"/>
              </a:buClr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wyrażeniu zgody przez rodzica uczeń objęty jest pomocą psychologiczno-pedagogiczną.</a:t>
            </a:r>
          </a:p>
          <a:p>
            <a:pPr lvl="0">
              <a:buClr>
                <a:srgbClr val="B71E42"/>
              </a:buClr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Nauczyciele i specjaliści prowadzą zajęcia z uczniem, monitorują frekwencję oraz dokonują na piśmie okresowej oceny efektywności udzielanej pomocy p-p.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3429000"/>
            <a:ext cx="1323703" cy="13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315" y="804519"/>
            <a:ext cx="10227539" cy="104923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OBJĘCIE UCZNIA POMOCA PSYCHOLOGICZNO-PEDAGOGICZNĄ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POSIADAJĄCEGO ORZECZENIE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314" y="2015732"/>
            <a:ext cx="10781211" cy="3450613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B71E42"/>
              </a:buClr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 dostarcza opinię wraz z wnioskiem o objęcie ucznia pomocą p-p do szkoły. Dokument zostaje zarejestrowany w sekretariacie szkoły w książce do korespondencji.</a:t>
            </a:r>
          </a:p>
          <a:p>
            <a:pPr lvl="0">
              <a:buClr>
                <a:srgbClr val="B71E42"/>
              </a:buClr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Sekretarz szkoły przekazuje kserokopię opinii pedagogowi szkolnemu, który umieszcza dokument w indywidualnej teczce ucznia informując o tym wychowawcę.</a:t>
            </a:r>
          </a:p>
          <a:p>
            <a:pPr lvl="0">
              <a:buClr>
                <a:srgbClr val="B71E42"/>
              </a:buClr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Zespól ds. pomocy psychologiczno-pedagogicznej 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terminie 30 dni od daty wpłynięcia orzeczenia bądź do 30 września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(dla orzeczenia, które wpłynęło w okresie ferii letnich) dokonuje wielospecjalistycznej oceny poziomu funkcjonowania ucznia i na jej podstawie opracowuje Indywidualny Program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Edukacyjno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–Terapeutyczny.</a:t>
            </a:r>
          </a:p>
          <a:p>
            <a:pPr lvl="0">
              <a:buClr>
                <a:srgbClr val="B71E42"/>
              </a:buClr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opracowaniu WOPFU i </a:t>
            </a:r>
            <a:r>
              <a:rPr lang="pl-PL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IPETu</a:t>
            </a: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koordynator ds. pomocy psychologiczno-pedagogicznej organizuje posiedzenie zespołu, w którym biorą udział osoby współtworzące dokumenty oraz rodzice ucznia. Zespół ten omawia i analizuje oba dokumenty oraz zapisy, zalecenia z orzeczenia, a następnie decyduje o sposobie realizacji procesu edukacyjnego.</a:t>
            </a:r>
          </a:p>
          <a:p>
            <a:pPr lvl="0">
              <a:buClr>
                <a:srgbClr val="B71E42"/>
              </a:buClr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ma obowiązek zawiadomienia rodzica o terminie i miejscu spotkania zespołu nauczycieli i specjalistów w szkole.</a:t>
            </a:r>
          </a:p>
          <a:p>
            <a:pPr lvl="0">
              <a:buClr>
                <a:srgbClr val="B71E42"/>
              </a:buClr>
            </a:pPr>
            <a:endParaRPr lang="pl-PL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2" y="-160089"/>
            <a:ext cx="10058400" cy="8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3475" y="804519"/>
            <a:ext cx="10471379" cy="104923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OBJĘCIE UCZNIA POMOCA PSYCHOLOGICZNO-PEDAGOGICZNĄ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POSIADAJĄCEGO ORZECZENIE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258" y="2015732"/>
            <a:ext cx="11704320" cy="345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spotkaniach zespołu mogą także uczestniczyć: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 wniosek dyrektora szkoły przedstawiciel poradni psychologiczno-pedagogicznej, w tym poradni specjalistycznej, asystent lub pomoc nauczyciela,</a:t>
            </a:r>
          </a:p>
          <a:p>
            <a:pPr marL="0" indent="0">
              <a:buNone/>
            </a:pPr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 wniosek lub za zgodą rodziców ucznia – inne osoby, w szczególności lekarz, psycholog, pedagog, logopeda lub inny specjalista.</a:t>
            </a:r>
          </a:p>
          <a:p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 zapoznaje się z IPET-em, wyraża lub nie wyraża zgody na proponowane formy i sposoby pomocy psychologiczno-pedagogicznej własnoręcznym podpisem.</a:t>
            </a:r>
          </a:p>
          <a:p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występuje do Organu Prowadzącego w wnioskiem o zgodę na zorganizowanie</a:t>
            </a:r>
            <a:r>
              <a:rPr lang="pl-PL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zajęć rewalidacyjnych</a:t>
            </a:r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dodatkowo finansowanych zajęć specjalistycznych oraz na zatrudnienie </a:t>
            </a:r>
            <a:r>
              <a:rPr lang="pl-PL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nauczyciela współorganizującego</a:t>
            </a:r>
            <a:r>
              <a:rPr lang="pl-PL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dla </a:t>
            </a: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uczniów posiadających orzeczenie o potrzebie kształcenia specjalnego wydane ze względu na autyzm, w tym zespół Aspergera, lub niepełnosprawności sprzężone.</a:t>
            </a:r>
          </a:p>
          <a:p>
            <a:endParaRPr lang="pl-PL" dirty="0">
              <a:solidFill>
                <a:srgbClr val="000000"/>
              </a:solidFill>
              <a:latin typeface="open sans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58" y="4676503"/>
            <a:ext cx="5930536" cy="18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315" y="804519"/>
            <a:ext cx="10227539" cy="104923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OBJĘCIE UCZNIA POMOCA PSYCHOLOGICZNO-PEDAGOGICZNĄ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POSIADAJĄCEGO ORZECZENIE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315" y="2015732"/>
            <a:ext cx="10227540" cy="3450613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razy do roku zespól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dokonuje wielospecjalistycznej oceny poziomu funkcjonowania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ucznia wraz z oceną efektywności udzielanej pomocy psychologiczno-pedagogicznej i ewentualnie dokonuje modyfikacji Indywidualnego Programu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Edukacyjno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Terapetycznego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Rodzice ucznia otrzymują kopię Indywidualnego Programu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Edukacyjno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Terapetycznego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Wielospecjalistycznej Oceny Poziomu Funkcjonowania Ucznia.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Dokumentacja pomocy psychologiczno-pedagogicznej przechowywana jest w indywidualnej teczce ucznia.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2" y="4425695"/>
            <a:ext cx="2216767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137" y="804519"/>
            <a:ext cx="10610717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Wielospecjalistyczna ocena poziomu funkcjonowania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Najważniejsze informacje.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1" y="2015732"/>
            <a:ext cx="1170432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Wielospecjalistyczna ocena powinna zawierać wyniki obserwacji pedagogicznej z uwzględnieniem w szczególności: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indywidualnych potrzeb rozwojowych i edukacyjnych, mocnych stron, predyspozycji, zainteresowań i uzdolnień ucznia;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zależności od potrzeb, zakres i charakter wsparcia ze strony nauczycieli, specjalistów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przyczyn niepowodzeń edukacyjnych lub trudności w funkcjonowaniu ucznia, w tym barier i ograniczeń utrudniających funkcjonowanie i uczestnictwo ucznia w życiu szkolnym.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3E9501-C5B6-4E02-AF3A-26CCC22F0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4088200"/>
            <a:ext cx="2072639" cy="18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1223" y="804519"/>
            <a:ext cx="10523631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Indywidualny Program Edukacyjno-Terapeutyczny. Najważniejsze </a:t>
            </a:r>
            <a:r>
              <a:rPr lang="pl-P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223" y="2015732"/>
            <a:ext cx="10523631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ma jednego obowiązującego wzoru, kwestionariusza IPET-u. Należy jednak w dokumencie uwzględnić informacje, o których mówi § 6. 1. rozporządzenia MEN z dnia 9 sierpnia 2017 r. w sprawie warunków organizowania kształcenia, wychowania i opieki dla dzieci i młodzieży niepełnosprawnych, niedostosowanych społecznie i zagrożonych niedostosowaniem społecznym.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mogą wypracować własne propozycje najbardziej adekwatne do ich potrzeb i organizacji pracy lub skorzystać z propozycji dostępnych w sieci lub w publikacjach.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7"/>
          <a:stretch/>
        </p:blipFill>
        <p:spPr>
          <a:xfrm>
            <a:off x="2975800" y="4054282"/>
            <a:ext cx="8150682" cy="26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561" y="804519"/>
            <a:ext cx="10384294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Najważniejsze </a:t>
            </a:r>
            <a:r>
              <a:rPr 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elementy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Indywidualnego programu edukacyjno-Terapeutycznego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" y="1853754"/>
            <a:ext cx="12009120" cy="3815526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Zakres i sposób dostosowania wymagań edukacyjnych do indywidualnych potrzeb rozwojowych i edukacyjnych oraz możliwości psychofizycznych ucznia, w szczególności przez zastosowanie odpowiednich metod i form pracy z uczniem.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Zintegrowane działania nauczycieli i specjalistów prowadzących zajęcia z uczniem, ukierunkowane na poprawę funkcjonowania ucznia,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w zależności od potrzeb, użycie wspomagających i alternatywnych metod komunikacji (AAC) oraz wzmacnianie jego uczestnictwa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życiu szkolnym, w tym w przypadku: a) </a:t>
            </a:r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ucznia niepełnosprawnego – działania o charakterze rewalidacyjnym,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ucznia niedostosowanego społecznie – działania o charakterze resocjalizacyjnym, c) ucznia zagrożonego niedostosowaniem społecznym – działania o charakterze socjoterapeutycznym</a:t>
            </a:r>
          </a:p>
          <a:p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okres udzielania uczniowi pomocy psychologiczno-pedagogicznej oraz wymiar godzin, w którym poszczególne formy będą realizowane.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wspierające rodziców ucznia oraz – w zależności od potrzeb – zakres współdziałania z poradniami psychologiczno-pedagogicznymi, w tym poradniami specjalistycznymi, placówkami doskonalenia nauczycieli (…).</a:t>
            </a:r>
          </a:p>
        </p:txBody>
      </p:sp>
    </p:spTree>
    <p:extLst>
      <p:ext uri="{BB962C8B-B14F-4D97-AF65-F5344CB8AC3E}">
        <p14:creationId xmlns:p14="http://schemas.microsoft.com/office/powerpoint/2010/main" val="228063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931" y="804519"/>
            <a:ext cx="10514923" cy="1049235"/>
          </a:xfrm>
        </p:spPr>
        <p:txBody>
          <a:bodyPr/>
          <a:lstStyle/>
          <a:p>
            <a:pPr algn="ctr"/>
            <a:r>
              <a:rPr lang="pl-PL" sz="24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cd. </a:t>
            </a:r>
            <a:r>
              <a:rPr 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elementy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Indywidualnego programu edukacyjno-Terapeutycznego.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931" y="2015732"/>
            <a:ext cx="11092088" cy="3450613"/>
          </a:xfrm>
        </p:spPr>
        <p:txBody>
          <a:bodyPr>
            <a:normAutofit fontScale="92500"/>
          </a:bodyPr>
          <a:lstStyle/>
          <a:p>
            <a:pPr lvl="0">
              <a:buClr>
                <a:srgbClr val="B71E42"/>
              </a:buClr>
            </a:pP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rewalidacyjne, 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resocjalizacyjne i socjoterapeutyczne oraz inne zajęcia odpowiednie ze względu na indywidualne potrzeby rozwojowe i edukacyjne </a:t>
            </a:r>
            <a:b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możliwości psychofizyczne ucznia, a także: </a:t>
            </a:r>
          </a:p>
          <a:p>
            <a:pPr lvl="0">
              <a:buClr>
                <a:srgbClr val="B71E42"/>
              </a:buClr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ucznia klasy VII i VIII szkoły podstawowej zajęcia z zakresu doradztwa zawodowego, </a:t>
            </a:r>
          </a:p>
          <a:p>
            <a:pPr lvl="0">
              <a:buClr>
                <a:srgbClr val="B71E42"/>
              </a:buClr>
            </a:pP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uczniów niepełnosprawnych – w zależności od potrzeb – </a:t>
            </a:r>
            <a:r>
              <a:rPr lang="pl-PL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 i sposób dostosowania warunków organizacji kształcenia do rodzaju niepełnosprawności ucznia. W tym w zakresie wykorzystywania technologii wspomagających to kształcenie.</a:t>
            </a:r>
          </a:p>
          <a:p>
            <a:pPr lvl="0">
              <a:buClr>
                <a:srgbClr val="B71E42"/>
              </a:buClr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Zakres współpracy nauczycieli i specjalistów, z rodzicami ucznia w realizacji zadań wymienionych w § 5 (realizacja zaleceń zawartych w orzeczeniu, warunki do nauki, sprzęt specjalistyczny i środki dydaktyczne, zajęcia specjalistyczne, inne zajęcia organizowane zgodnie z indywidualnymi potrzebami, integracja ucznia ze środowiskiem rówieśniczym, w tym z uczniami pełnosprawnymi, przygotowanie do samodzielności w życiu dorosłym).</a:t>
            </a:r>
          </a:p>
          <a:p>
            <a:pPr lvl="0">
              <a:buClr>
                <a:srgbClr val="B71E42"/>
              </a:buClr>
            </a:pP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zależności od indywidualnych potrzeb rozwojowych i edukacyjnych oraz możliwości psychofizycznych ucznia wskazanych w orzeczeniu o potrzebie kształcenia specjalnego lub wynikających z wielospecjalistycznych ocen, wybrane zajęcia edukacyjne, które są realizowane indywidualnie z uczniem lub </a:t>
            </a:r>
            <a:b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grupie liczącej do 5 uczniów.</a:t>
            </a: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95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40E139-6979-47CE-9D89-85ED63AE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ZAWARTOŚĆ PREZENTACJI: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FF702-5187-4F1E-8ECB-9908B934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2011679"/>
            <a:ext cx="11828477" cy="4251961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zawiera wszelkie formy wsparcia ucznia, które uczniowi i jego rodzicom, które może zaproponować szkoła.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nie tylko zajęcia zakwalifikowane do zajęć z  zakresu pomocy 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pedagogicznej, </a:t>
            </a:r>
            <a:r>
              <a:rPr lang="pl-P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również takie formy jak np. zajęcia rewalidacyjne jako zajęcia dla ucznia na podstawie orzeczenia o potrzebie kształcenia specjalnego oraz  nauczanie indywidualne, indywidualny tok nauki lub program nauki jako jedna z form pracy skierowana dla ucznia zdolnego.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Cechą wspólną wszystkich wymienionych zajęć i form jest szeroko rozumiana pomoc i wsparcie ucznia na każdym etapie jego rozwoju.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prezentacji formy pomocy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–pedagogicznej oznaczono kolorem czarnym, </a:t>
            </a:r>
            <a:r>
              <a:rPr lang="pl-P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pozostałe formy wsparcia oznaczono kolorem niebieskim.</a:t>
            </a:r>
          </a:p>
        </p:txBody>
      </p:sp>
    </p:spTree>
    <p:extLst>
      <p:ext uri="{BB962C8B-B14F-4D97-AF65-F5344CB8AC3E}">
        <p14:creationId xmlns:p14="http://schemas.microsoft.com/office/powerpoint/2010/main" val="16451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635" y="804519"/>
            <a:ext cx="10715220" cy="2565698"/>
          </a:xfrm>
        </p:spPr>
        <p:txBody>
          <a:bodyPr>
            <a:normAutofit/>
          </a:bodyPr>
          <a:lstStyle/>
          <a:p>
            <a:pPr algn="ctr"/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 zajęć pomocy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28" y="2087368"/>
            <a:ext cx="6130834" cy="34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4366" y="1100610"/>
            <a:ext cx="10401711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FORMY ZAJĘĆ Z POMOCY PSYCHOLOGICZNO-PEDAGOGICZNEJ:</a:t>
            </a:r>
            <a:endParaRPr lang="pl-PL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1" y="1853754"/>
            <a:ext cx="10506214" cy="36125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psychlogiczno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-pedagogiczna udzielana jest w formie: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 terapeutycznych,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rozwijających uzdolnienia,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rozwijających umiejętności uczenia się,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dydaktyczno-wyrównawczych,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specjalistycznych: korekcyjno-kompensacyjnych, logopedycznych, rozwijających kompetencje emocjonalno-społeczne oraz innych zajęć o charakterze terapeutycznym,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związanych z wyborem kierunku kształcenia i zawodu – w przypadku uczniów szkół podstawowych, 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zindywidualizowanej ścieżki kształcenia,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 i konsultacji, 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2"/>
          <a:stretch/>
        </p:blipFill>
        <p:spPr>
          <a:xfrm>
            <a:off x="7571426" y="1625227"/>
            <a:ext cx="4476206" cy="1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549" y="804519"/>
            <a:ext cx="10635305" cy="104923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Terapeutyczne</a:t>
            </a: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13 rozporządzenia MEN z dnia 9 sierpnia 2017 r. w sprawie zasad organizacji i udzielania pomocy psychologiczno-pedagogicznej w publicznych przedszkolach, szkołach i placówkach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548" y="2098766"/>
            <a:ext cx="11667949" cy="3367579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Klasy terapeutyczne organizuje się dla uczniów wymagających dostosowania organizacji i procesu nauczania oraz długotrwałej pomocy specjalistycznej z uwagi na trudności w funkcjonowaniu w szkole lub oddziale wynikającym z zaburzeń rozwojowych lub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stanu zdrowia, posiadających opinię poradni, z której wynika potrzeba objęcia ucznia pomocą w tej formie.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w klasach terapeutycznych prowadzą nauczyciele zajęć edukacyjnych.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Nauczanie w klasach terapeutycznych jest prowadzone według realizowanych w danej szkole programów nauczania, z dostosowaniem metod i form ich realizacji do indywidualnych potrzeb rozwojowych i edukacyjnych oraz możliwości psychofizycznych uczniów. Nauka ucznia w klasie terapeutycznej trwa do czasu złagodzenia albo wyeliminowania trudności w funkcjonowaniu ucznia w szkole lub oddziale, stanowiących powód objęcia ucznia pomocą w tej formie.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uczniów w klasie terapeutycznej nie może przekraczać 15.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48" y="292354"/>
            <a:ext cx="1245326" cy="18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9567" y="804519"/>
            <a:ext cx="1017528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uzdolnienia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7.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7" y="2015732"/>
            <a:ext cx="1017528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uzdolnienia organizuje się dla uczniów szczególnie uzdolnionych.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8.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8" y="2970468"/>
            <a:ext cx="4119154" cy="24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9567" y="804519"/>
            <a:ext cx="1017528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UMIEJĘTNOŚĆ UCZENIA SIĘ</a:t>
            </a: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14.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235" y="2015732"/>
            <a:ext cx="10105620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umiejętności uczenia się organizuje się dla uczniów w celu podnoszenia efektywności uczenia się.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nie jest określona.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22" y="2995070"/>
            <a:ext cx="4154533" cy="23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5691" y="804519"/>
            <a:ext cx="1014916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DYDAKTYCZNO – WYRÓWNAWCZE</a:t>
            </a: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15.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404" y="2015732"/>
            <a:ext cx="11676675" cy="3450613"/>
          </a:xfrm>
        </p:spPr>
        <p:txBody>
          <a:bodyPr/>
          <a:lstStyle/>
          <a:p>
            <a:pPr marL="0" lvl="0" indent="0">
              <a:buClr>
                <a:srgbClr val="B71E42"/>
              </a:buClr>
              <a:buNone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dydaktyczno-wyrównawcze organizuje się dla uczniów mający trudności w nauce, w szczególności </a:t>
            </a:r>
            <a:b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spełnianiu wymagań edukacyjnych wynikających z podstawy programowej kształcenia ogólnego dla danego etapu edukacyjnego. 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8. </a:t>
            </a:r>
          </a:p>
          <a:p>
            <a:pPr marL="0" lvl="0" indent="0">
              <a:buClr>
                <a:srgbClr val="B71E42"/>
              </a:buClr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43" y="2908662"/>
            <a:ext cx="3522702" cy="29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983" y="804519"/>
            <a:ext cx="1015787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ZAJĘCIA KOREKCYJNO – KOMPENSACYJNE</a:t>
            </a:r>
            <a:br>
              <a:rPr lang="pl-PL" sz="27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pl-PL" sz="27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12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8.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6983" y="2015732"/>
            <a:ext cx="10157871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korekcyjno-kompensacyjne organizuje się dla uczniów z zaburzeniami i odchyleniami rozwojowymi, w tym specyficznymi trudnościami w uczeniu się.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5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b="7428"/>
          <a:stretch/>
        </p:blipFill>
        <p:spPr>
          <a:xfrm>
            <a:off x="8042364" y="2832872"/>
            <a:ext cx="2895601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5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9.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logopedyczne organizuje się dla uczniów z deficytami kompetencji i zaburzeniami sprawności językowych.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41" y="3571965"/>
            <a:ext cx="4660900" cy="22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153" y="390419"/>
            <a:ext cx="9959701" cy="1463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KOMPETENCJE </a:t>
            </a:r>
            <a:b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EMOCJONALNO-SPOŁECZNE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10.</a:t>
            </a:r>
            <a:r>
              <a:rPr lang="pl-PL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kompetencje emocjonalno-społeczne organizuje się dla uczniów przejawiających trudności w funkcjonowaniu społecznym.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10,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chyba że zwiększenie liczby uczestników jest uzasadnione potrzebami uczniów.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>
          <a:xfrm>
            <a:off x="7236823" y="3537040"/>
            <a:ext cx="4394563" cy="23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 ZAJĘCIA O CHARAKTERZE TERAPEUTYCZNYM</a:t>
            </a: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11.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rozporządzenia MEN z dnia 9 sierpnia 2017 r. w sprawie zasad organizacji i udzielania pomocy psychologiczno-pedagogicznej w publicznych przedszkolach, szkołach i placówkach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302" y="2015732"/>
            <a:ext cx="11313041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 zajęcia o charakterze terapeutycznym organizuje się dla uczniów z zaburzeniami i odchyleniami rozwojowymi mających problemy w funkcjonowaniu w szkole oraz z aktywnym i pełnym uczestnictwem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życiu szkoły.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uczestników zajęć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przekraczać 10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2"/>
          <a:stretch/>
        </p:blipFill>
        <p:spPr>
          <a:xfrm>
            <a:off x="9580550" y="3066754"/>
            <a:ext cx="2402342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40E139-6979-47CE-9D89-85ED63AE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PrawNe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FF702-5187-4F1E-8ECB-9908B934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1679"/>
            <a:ext cx="12191999" cy="425196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47 ust. 1 pkt 5 Ustawy z dnia 14 grudnia 2016 r.  – Prawo oświatowe (tekst jedn. Dz. U. z 2021 poz. 1082 z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 dnia 9 sierpnia 2017 r. w sprawie zasad organizacji i udzielania pomocy psychologiczno-pedagogicznej w publicznych przedszkolach, szkołach i placówkach (tekst.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.:Dz. U. z 2020 r. poz. 1280)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warunków organizowania kształcenia, wychowania i opieki dla dzieci </a:t>
            </a:r>
            <a:b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 niepełnosprawnych, niedostosowanych społecznie i zagrożonych niedostosowaniem społecznym (tekst jedn.: Dz.U. z 2020 r., poz. 1309)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i Nauki z dnia 8 lutego 2022 r. </a:t>
            </a:r>
            <a:r>
              <a:rPr lang="pl-PL" sz="1400" dirty="0">
                <a:effectLst/>
                <a:latin typeface="Times New Roman" panose="02020603050405020304" pitchFamily="18" charset="0"/>
              </a:rPr>
              <a:t>zmieniające rozporządzenie w sprawie szczególnych rozwiązań w okresie czasowego ograniczenia funkcjonowania jednostek systemu oświaty w związku z zapobieganiem, przeciwdziałaniem i zwalczaniem COVID – 19 (Dz. U. z 2022r. Poz. 339),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indywidualnego obowiązkowego rocznego przygotowania przedszkolnego dzieci </a:t>
            </a:r>
            <a:b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indywidualnego nauczania dzieci i młodzieży (Dz.U. z 2017 r., poz. 1616),</a:t>
            </a: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7 września 2017 r. w sprawie orzeczeń i opinii wydawanych przez zespoły orzekające działające w publicznych poradniach psychologiczno-pedagogicznych (Dz.U. z 2017 r., poz. 1743),</a:t>
            </a: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indywidualnego obowiązkowego rocznego przygotowania przedszkolnego dzieci </a:t>
            </a:r>
            <a:b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indywidualnego nauczania dzieci i młodzieży (Dz.U. z 2017 r., poz. 1616),</a:t>
            </a: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i Sportu z 29 stycznia 2002 r. w sprawie organizacji oraz sposobu przeprowadzania konkursów, turniejów i olimpiad (tekst jedn.: Dz.U. z 2020 r., poz. 1036),</a:t>
            </a: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warunków i trybu udzielania zezwoleń na indywidualny program lub tok nauki oraz organizacji indywidualnego programu lub toku nauki (Dz.U. z 2017 r., poz. 1569).</a:t>
            </a:r>
          </a:p>
          <a:p>
            <a:endParaRPr lang="pl-PL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39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1" y="804519"/>
            <a:ext cx="10689093" cy="104923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ZINDYWIDUALIZOWANA ŚCIEŻKA KSZTAŁCENIA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12. rozporządzenia MEN z dnia 9 sierpnia 2017 r. w sprawie zasad organizacji i udzielania pomocy psychologiczno-pedagogicznej w publicznych przedszkolach, szkołach i placówkach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760" y="2015732"/>
            <a:ext cx="11298155" cy="3450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ZŚK organizowana jest dla uczniów, którzy: 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uczęszczać do szkoły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ze względu na 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trudności w funkcjonowaniu wynikające w szczególności ze stanu zdrowia nie mogą realizować wszystkich zajęć edukacyjnych wspólnie z oddziałem szkolnym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wymagają 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dostosowania organizacji i procesu nauczania do ich specjalnych potrzeb edukacyjnych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ta jest organizowana uczniów, którzy nie mogą realizować wszystkich zajęć edukacyjnych wspólnie z grupą lub klasą,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powodu trudności w funkcjonowaniu wynikających np. z: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czasowej lub przewlekłej choroby,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zaburzeń w zachowaniu, uniemożliwiających realizację zadań w dużym zespole,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zaburzeń w funkcjonowaniu społecznym,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innych przyczyn, gdy wdrożone wcześniej formy wsparcia w ramach pomocy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 okazały się niewystarczające ze względu na indywidualne potrzeby rozwojowe i edukacyjne oraz predyspozycje psychofizyczne ucznia.</a:t>
            </a:r>
          </a:p>
        </p:txBody>
      </p:sp>
    </p:spTree>
    <p:extLst>
      <p:ext uri="{BB962C8B-B14F-4D97-AF65-F5344CB8AC3E}">
        <p14:creationId xmlns:p14="http://schemas.microsoft.com/office/powerpoint/2010/main" val="307280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983" y="804520"/>
            <a:ext cx="10157871" cy="811630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ZINDYWIDUALIZOWANA ŚCIEŻKA KSZTAŁCENIA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6983" y="2015732"/>
            <a:ext cx="10157871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Objęcie ucznia zindywidualizowaną ścieżką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wymaga opinii publicznej poradni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której wynika potrzeba objęcia ucznia pomocą w tej formie.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Zindywidualizowanej ścieżki nie organizuje się dla: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uczniów objętych kształceniem specjalnym,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uczniów objętych indywidualnym nauczaniem.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7" y="3117669"/>
            <a:ext cx="5164183" cy="26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235" y="804519"/>
            <a:ext cx="10105620" cy="1049235"/>
          </a:xfrm>
        </p:spPr>
        <p:txBody>
          <a:bodyPr/>
          <a:lstStyle/>
          <a:p>
            <a:pPr algn="ctr"/>
            <a:r>
              <a:rPr lang="pl-PL" sz="24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ZINDYWIDUALIZOWANA ŚCIEŻKA KSZTAŁCENIA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3441" y="2015732"/>
            <a:ext cx="1020141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na wniosek rodziców ucznia, z uwzględnieniem opinii poradni, ustala tygodniowy wymiar godzin zajęć edukacyjnych realizowanych indywidualnie z uczniem, uwzględniając konieczność realizacji przez ucznia podstawy programowej kształcenia ogólnego.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nie wskazuje liczby godzin w ramach zindywidualizowanej ścieżki – o tym decyduje dyrektor szkoły,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biorąc pod uwagę konieczność realizacji przez ucznia podstawy programowej.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 objęcia ucznia zindywidualizowaną ścieżką, nie dłuższy niż rok szkolny.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6" y="4171406"/>
            <a:ext cx="2778034" cy="18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321" y="804519"/>
            <a:ext cx="11047228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nie jest formą pomocy </a:t>
            </a:r>
            <a:r>
              <a:rPr lang="pl-PL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</a:t>
            </a:r>
            <a:b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051" y="2015732"/>
            <a:ext cx="11416938" cy="3244245"/>
          </a:xfrm>
        </p:spPr>
        <p:txBody>
          <a:bodyPr>
            <a:normAutofit/>
          </a:bodyPr>
          <a:lstStyle/>
          <a:p>
            <a:pPr lvl="0" fontAlgn="base">
              <a:buClr>
                <a:srgbClr val="B71E42"/>
              </a:buClr>
            </a:pPr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rewalidacyjne planujemy tylko dla ucznia z orzeczeniem o potrzebie kształcenia specjalnego na podstawie tego orzeczenia, a podstawę ich uruchomienia stanowią zapisy w orzeczeniu wydanym przez poradnię psychologiczno-pedagogiczną.</a:t>
            </a:r>
          </a:p>
          <a:p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Godzina zajęć rewalidacyjnych trwa 60 minut. Istotne jest również to, że w zależności od możliwości indywidualnych ucznia można ten czas w sposób jak najbardziej efektywny dzielić (np. 2x30 minut).</a:t>
            </a:r>
          </a:p>
          <a:p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Przepisy nie określają sposobu organizacji zajęć rewalidacyjnych, a zatem mogą być one indywidualne lub zespołowe i zazwyczaj wskazania te powinny być zawarte w orzeczeniu o potrzebie kształcenia specjalnego. Przepisy nie odnoszą się również do liczby uczestników zajęć organizowanych w formie zespołowej. Również </a:t>
            </a:r>
            <a:b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 przypadku powinno to wynikać z potrzeb i możliwości uczestników.</a:t>
            </a:r>
          </a:p>
          <a:p>
            <a:endParaRPr lang="pl-PL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50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rewalidacyjne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4731" y="2015732"/>
            <a:ext cx="10210124" cy="34506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orzeczeniu powinny być również wymienione 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rodzaje zajęć rewalidacyjnych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jakich uczeń powinien brać udział. W § 6 ust. 2 rozporządzenia MEN w sprawie warunków organizowania kształcenia, wychowania i opieki dla dzieci i młodzieży niepełnosprawnych, niedostosowanych społeczne i zagrożonych niedostosowaniem społecznym wskazano przykładowe rodzaje zajęć rewalidacyjnych dla uczniów z różnymi rodzajami niepełnosprawności, tj.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naukę orientacji przestrzennej i poruszania się oraz naukę systemu Braille'a lub innych alternatywnych metod komunikacji – </a:t>
            </a:r>
            <a:b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ucznia niewidomego np. zajęcia z </a:t>
            </a:r>
            <a:r>
              <a:rPr lang="pl-PL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tyflopedagogiem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naukę języka migowego lub innych sposobów komunikowania się, w szczególności wspomagających i alternatywnych metod komunikacji (AAC) - w przypadku ucznia niepełnosprawnego z zaburzeniami mowy lub jej brakiem;</a:t>
            </a:r>
          </a:p>
          <a:p>
            <a:pPr algn="just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umiejętności społeczne, w tym umiejętności komunikacyjne - w przypadku ucznia z autyzmem, </a:t>
            </a:r>
            <a:b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 z zespołem Aspergera.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W/w przykłady nie wyczerpują w tym zakresie potrzeb uczniów. Podczas ich formułowania należy przede wszystkim mieć na uwadze to, iż zajęcia rewalidacyjne z zasady mają charakter terapeutyczny, usprawniający i korekcyjny. Nie ma zamkniętego katalogu zajęć rewalidacyjnych np. rewalidacja ruchowa.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337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914626" cy="10492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l-PL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Nauczanie – nie jest formą pomocy PPP</a:t>
            </a:r>
            <a:br>
              <a:rPr lang="pl-PL" sz="2700" dirty="0"/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NARODOWEJ1 z dnia 9 sierpnia 2017 r. w sprawie indywidualnego obowiązkowego rocznego przygotowania przedszkolnego dzieci i indywidualnego nauczania dzieci i młodzieży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586" y="2015732"/>
            <a:ext cx="10983433" cy="3450613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Organizowane na podstawie 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orzeczenia o potrzebie indywidualnego nauczania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poradni </a:t>
            </a:r>
            <a:r>
              <a:rPr lang="pl-PL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pedagogicznej.</a:t>
            </a:r>
          </a:p>
          <a:p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Przeznaczone dla uczniów, których stan zdrowia znacznie utrudnia bądź uniemożliwia uczęszczanie do szkoły.</a:t>
            </a:r>
          </a:p>
          <a:p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nauczanie organizuje dyrektor szkoły w porozumieniu z organem prowadzącym: w sposób zapewniający wykonanie zaleceń określonych w orzeczeniu o potrzebie indywidualnego nauczania, na czas określony wskazany w orzeczeniu o potrzebie nauczania indywidualnego.</a:t>
            </a:r>
          </a:p>
          <a:p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indywidualnego nauczania są prowadzone z uczniem przez nauczycieli szkoły, którym dyrektor szkoły powierzy prowadzenie tych zajęć, z tym że prowadzenie zajęć indywidualnego nauczania z uczniami klas I–III szkoły podstawowej powierza się jednemu nauczycielowi lub dwóm nauczycielom, w II etapie edukacyjnym, nauczycielom danych zajęć dydaktycznych.</a:t>
            </a:r>
          </a:p>
          <a:p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Zajęcia indywidualnego nauczania są prowadzone przez nauczyciela lub nauczycieli w indywidualnym i bezpośrednim kontakcie z dzieckiem lub uczniem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3941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127" y="804519"/>
            <a:ext cx="10172727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Nauczanie</a:t>
            </a:r>
            <a:endParaRPr lang="pl-PL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714" y="2015732"/>
            <a:ext cx="10837141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Dyrektor, w uzgodnieniu z organem prowadzącym, ustala zakres i czas prowadzenia zajęć indywidualnego nauczania,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zasięgnięciu opinii rodzica ucznia albo pełnoletniego ucznia odnośnie czasu prowadzenia zajęć.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Tygodniowy wymiar godzin zajęć indywidualnego nauczania realizowanych z uczniem wynosi: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dla uczniów klas I–III szkoły podstawowej – od 6 do 8 godzin,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dla uczniów klas IV–VI szkoły podstawowej – od 8 do 10 godzin,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dla uczniów klas VII i VIII szkoły podstawowej – od 10 do 12 godzin,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dla uczniów szkół ponadpodstawowych – od 12 do 16 godzin.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3" t="26522" r="1493" b="7631"/>
          <a:stretch/>
        </p:blipFill>
        <p:spPr>
          <a:xfrm>
            <a:off x="6755803" y="3218539"/>
            <a:ext cx="3550023" cy="28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Nauczanie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6447" y="2015732"/>
            <a:ext cx="11674548" cy="4037749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indywidualnym nauczaniu realizuje się wszystkie obowiązkowe zajęcia edukacyjne wynikające z ramowego planu nauczania szkoły, dostosowane do potrzeb rozwojowych i edukacyjnych oraz możliwości psychofizycznych ucznia. </a:t>
            </a:r>
          </a:p>
          <a:p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Dyrektor, na wniosek nauczyciela prowadzącego zajęcia po zasięgnięciu opinii rodziców dziecka, może zezwolić na odstąpienie od realizacji niektórych treści wynikających z podstawy programowej stosownie do możliwości psychofizycznych dziecka oraz warunków w miejscu, w którym są organizowane zajęcia indywidualnego nauczania.</a:t>
            </a:r>
          </a:p>
          <a:p>
            <a:r>
              <a:rPr lang="pl-PL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organizuje różne formy uczestniczenia dziecka lub ucznia w życiu szkolnym. Dyrektor w szczególności umożliwia uczniowi udział w zajęciach rozwijających zainteresowania i uzdolnienia, uroczystościach i imprezach szkolnych oraz wybranych zajęciach edukacyjnych. Uczniowie objęci indywidualnym nauczaniem uczestniczą w ww. formach zajęć, w zajęciach rewalidacyjnych, zajęciach z zakresu doradztwa zawodowego lub w formach pomocy psychologiczno-pedagogicznej poza tygodniowym wymiarem godzin zajęć nauczania indywidualnego.</a:t>
            </a:r>
          </a:p>
        </p:txBody>
      </p:sp>
    </p:spTree>
    <p:extLst>
      <p:ext uri="{BB962C8B-B14F-4D97-AF65-F5344CB8AC3E}">
        <p14:creationId xmlns:p14="http://schemas.microsoft.com/office/powerpoint/2010/main" val="2530351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Nauczanie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10106012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może zawiesić organizację indywidualnego nauczania lub zaprzestać jego organizacji - na wniosek rodziców ucznia, na podstawie dołączonego do wniosku zaświadczenia lekarskiego, z którego wynika, że stan zdrowia ucznia umożliwia uczęszczanie do szkoły.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48" y="3429000"/>
            <a:ext cx="4782751" cy="23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lub tok nauki</a:t>
            </a:r>
            <a:br>
              <a:rPr lang="pl-PL" dirty="0"/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 r. w sprawie warunków i trybu udzielania zezwoleń na indywidualny program lub tok nauki oraz organizacji indywidualnego programu lub toku nauki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96317"/>
              </p:ext>
            </p:extLst>
          </p:nvPr>
        </p:nvGraphicFramePr>
        <p:xfrm>
          <a:off x="796066" y="1853754"/>
          <a:ext cx="10854465" cy="336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155">
                  <a:extLst>
                    <a:ext uri="{9D8B030D-6E8A-4147-A177-3AD203B41FA5}">
                      <a16:colId xmlns:a16="http://schemas.microsoft.com/office/drawing/2014/main" val="2530029331"/>
                    </a:ext>
                  </a:extLst>
                </a:gridCol>
                <a:gridCol w="3618155">
                  <a:extLst>
                    <a:ext uri="{9D8B030D-6E8A-4147-A177-3AD203B41FA5}">
                      <a16:colId xmlns:a16="http://schemas.microsoft.com/office/drawing/2014/main" val="1529401267"/>
                    </a:ext>
                  </a:extLst>
                </a:gridCol>
                <a:gridCol w="3618155">
                  <a:extLst>
                    <a:ext uri="{9D8B030D-6E8A-4147-A177-3AD203B41FA5}">
                      <a16:colId xmlns:a16="http://schemas.microsoft.com/office/drawing/2014/main" val="3048717843"/>
                    </a:ext>
                  </a:extLst>
                </a:gridCol>
              </a:tblGrid>
              <a:tr h="1056871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Charakterystyka formy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IPN umożliwia rozwijanie wiedzy ucznia w określonych obszarach, w których wykazuje on szczególne - wyższe od przeciętnych - predyspozycje do nauki, ale realizowany jest w czasie zajęć edukacyjnych w szkole.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ITN to forma realizacji obowiązku szkolnego lub nauki, której celem jest przede wszystkim umożliwienie uczniom szczególnie uzdolnionym przyspieszonego ukończenia poszczególnych etapów kształcenia.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67105"/>
                  </a:ext>
                </a:extLst>
              </a:tr>
              <a:tr h="1056871">
                <a:tc rowSpan="2"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kształcenia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Uczeń kształci się w zakresie jednego, kilku lub wszystkich obowiązujących zajęć edukacyjnych, przewidzianych w tygodniowym rozkładzie zajęć dla danej klasy, według programu dostosowanego do jego uzdolnień, zainteresowań i możliwości edukacyjnych.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Uczeń kształci się według systemu innego niż udział w obowiązkowych zajęciach edukacyjnych, w zakresie jednego, kilku lub wszystkich obowiązujących zajęć edukacyjnych, przewidzianych w tygodniowym rozkładzie zajęć dla danej klasy.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69030"/>
                  </a:ext>
                </a:extLst>
              </a:tr>
              <a:tr h="12490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może uwzględniać także zajęcia pozalekcyjne i pozaszkolne, ale nie są one wymagane.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Uczeń realizujący ITN może uczęszczać na wybrane zajęcia edukacyjne do danej klasy lub do klasy programowo wyższej, w swojej lub innej szkole, na wybrane zajęcia edukacyjne w szkole wyższego stopnia, albo realizować program w całości lub w części we własnym zakresie.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072C2-B9A1-4FDA-B210-53FCA6A1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4321"/>
            <a:ext cx="9603275" cy="117980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NAUCZYCIELA </a:t>
            </a:r>
            <a:br>
              <a:rPr lang="pl-PL" dirty="0"/>
            </a:br>
            <a:r>
              <a:rPr lang="pl-PL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6 Ustawy z dnia 26 stycznia 1982 R. – Karta Nauczyciela </a:t>
            </a:r>
            <a:br>
              <a:rPr lang="pl-PL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(tekst jedn. Dz. U. Z 2021 poz. 1762 z </a:t>
            </a:r>
            <a:r>
              <a:rPr lang="pl-PL" sz="22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2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 </a:t>
            </a:r>
            <a:b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3E56C0-340A-47F5-AA35-EAD50EE2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497330"/>
            <a:ext cx="11601450" cy="5293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obowiązany jest:</a:t>
            </a:r>
            <a:b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  </a:t>
            </a: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rzetelnie realizować zadania związane z powierzonym mu stanowiskiem oraz podstawowymi funkcjami szkoły:  </a:t>
            </a:r>
          </a:p>
          <a:p>
            <a:pPr marL="355600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dydaktyczną, wychowawczą i opiekuńczą, w tym zadania związane z zapewnieniem bezpieczeństwa uczniom </a:t>
            </a:r>
            <a:b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czasie zajęć organizowanych przez szkołę;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  wspierać każdego ucznia w jego rozwoju;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  dążyć do pełni własnego rozwoju osobowego;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doskonalić się zawodowo, zgodnie z potrzebami szkoły;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  kształcić i wychowywać młodzież w umiłowaniu Ojczyzny, w poszanowaniu Konstytucji Rzeczypospolitej Polskiej,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w atmosferze wolności sumienia i szacunku dla każdego człowieka;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 dbać o kształtowanie u uczniów postaw moralnych i obywatelskich zgodnie z ideą demokracji, pokoju i przyjaźni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między ludźmi różnych narodów, ras i światopoglądów.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tekst, osoba, tablica&#10;&#10;Opis wygenerowany automatycznie">
            <a:extLst>
              <a:ext uri="{FF2B5EF4-FFF2-40B4-BE49-F238E27FC236}">
                <a16:creationId xmlns:a16="http://schemas.microsoft.com/office/drawing/2014/main" id="{C0A7737D-377C-CAD0-28A7-DEA768EE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51" y="5027855"/>
            <a:ext cx="2643187" cy="17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7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lub tok nauki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072007"/>
              </p:ext>
            </p:extLst>
          </p:nvPr>
        </p:nvGraphicFramePr>
        <p:xfrm>
          <a:off x="925158" y="1645920"/>
          <a:ext cx="10445675" cy="382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891">
                  <a:extLst>
                    <a:ext uri="{9D8B030D-6E8A-4147-A177-3AD203B41FA5}">
                      <a16:colId xmlns:a16="http://schemas.microsoft.com/office/drawing/2014/main" val="846698048"/>
                    </a:ext>
                  </a:extLst>
                </a:gridCol>
                <a:gridCol w="6963784">
                  <a:extLst>
                    <a:ext uri="{9D8B030D-6E8A-4147-A177-3AD203B41FA5}">
                      <a16:colId xmlns:a16="http://schemas.microsoft.com/office/drawing/2014/main" val="185554489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Procedura: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Kto występuje?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wnioskiem o udzielenie zezwolenia na indywidualny program lub tok nauki mogą wystąpić: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uczeń, z tym że uczeń niepełnoletni za zgodą rodziców,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rodzice niepełnoletniego ucznia,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wychowawca klasy lub nauczyciel prowadzący zajęcia edukacyjne, których dotyczy wniosek – za zgodą rodziców albo pełnoletniego ucznia.</a:t>
                      </a:r>
                    </a:p>
                    <a:p>
                      <a:pPr>
                        <a:buFont typeface="+mj-lt"/>
                        <a:buNone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Wychowawca pośredniczy w przekazaniu wniosku do dyrektora szkoły.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21821"/>
                  </a:ext>
                </a:extLst>
              </a:tr>
              <a:tr h="1318792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Jakie powinien zawierać elementy?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Wychowawca klasy dołącza do wniosku opinię o predyspozycjach, możliwościach i oczekiwaniach ucznia. Opinia powinna także zawierać informację o dotychczasowych osiągnięciach ucznia.</a:t>
                      </a:r>
                    </a:p>
                    <a:p>
                      <a:r>
                        <a:rPr lang="pl-PL" sz="12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prowadzący zajęcia edukacyjne, których dotyczy wniosek o udzielenie zezwolenia na IPN, opracowuje indywidualny program nauki lub akceptuje indywidualny program nauki opracowany poza szkołą, który uczeń ma realizować pod jego kierunkiem.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28410"/>
                  </a:ext>
                </a:extLst>
              </a:tr>
              <a:tr h="1318792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Jakie są zadania dyrektora </a:t>
                      </a:r>
                      <a:endParaRPr lang="pl-PL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Dyrektor szkoły, po otrzymaniu wniosku i indywidualnego programu nauki, zasięga opinii rady pedagogicznej oraz opinii publicznej poradni psychologiczno-pedagogicznej. </a:t>
                      </a:r>
                    </a:p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przypadku zezwolenia na ITN, umożliwiający realizację w ciągu jednego roku szkolnego programu nauczania z zakresu więcej niż dwóch klas, wymaga się także opinii organu sprawującego nadzór pedagogiczny nad szkołą.</a:t>
                      </a:r>
                      <a:r>
                        <a:rPr lang="pl-PL" sz="12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Dyrektor szkoły, po udzieleniu zezwolenia na IPN i ITN, wyznacza uczniowi nauczyciela – opiekuna i ustala zakres jego obowiązków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7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82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lub tok nauki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19265"/>
              </p:ext>
            </p:extLst>
          </p:nvPr>
        </p:nvGraphicFramePr>
        <p:xfrm>
          <a:off x="710004" y="1624406"/>
          <a:ext cx="10800677" cy="361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709">
                  <a:extLst>
                    <a:ext uri="{9D8B030D-6E8A-4147-A177-3AD203B41FA5}">
                      <a16:colId xmlns:a16="http://schemas.microsoft.com/office/drawing/2014/main" val="3443965166"/>
                    </a:ext>
                  </a:extLst>
                </a:gridCol>
                <a:gridCol w="5420968">
                  <a:extLst>
                    <a:ext uri="{9D8B030D-6E8A-4147-A177-3AD203B41FA5}">
                      <a16:colId xmlns:a16="http://schemas.microsoft.com/office/drawing/2014/main" val="3354865867"/>
                    </a:ext>
                  </a:extLst>
                </a:gridCol>
              </a:tblGrid>
              <a:tr h="2369551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Jakie muszą być spełnione warunki wydania zezwolenia?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Zezwolenie na IPN lub ITN nauki może być udzielone po upływie co najmniej jednego roku nauki, a w uzasadnionych przypadkach - po śródrocznej klasyfikacji ucznia.</a:t>
                      </a:r>
                      <a:r>
                        <a:rPr lang="pl-PL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Dyrektor szkoły zezwala na IPN lub ITN w przypadku pozytywnej opinii rady pedagogicznej i pozytywnej opinii publicznej poradni </a:t>
                      </a:r>
                      <a:r>
                        <a:rPr lang="pl-PL" sz="1400" b="0" i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psychologiczno</a:t>
                      </a:r>
                      <a:r>
                        <a:rPr lang="pl-PL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–pedagogicznej. Przy ITN wymagana jest pozytywna opinia organu sprawującego nadzór pedagogiczny nad szkołą w sytuacji opisanej powyżej.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0031"/>
                  </a:ext>
                </a:extLst>
              </a:tr>
              <a:tr h="1245017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jaki okres wydaje się zezwolenie?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Zezwolenia udziela się na czas określony (rozporządzenie nie wskazuje minimalnego okresu jego trwania, co ma umożliwić bardziej elastyczne podejście do planowania pracy z uczniem zdolnym realizującym IPN lub ITN).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6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lub tok nauki cd.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48694"/>
              </p:ext>
            </p:extLst>
          </p:nvPr>
        </p:nvGraphicFramePr>
        <p:xfrm>
          <a:off x="623944" y="1329136"/>
          <a:ext cx="11112648" cy="405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216">
                  <a:extLst>
                    <a:ext uri="{9D8B030D-6E8A-4147-A177-3AD203B41FA5}">
                      <a16:colId xmlns:a16="http://schemas.microsoft.com/office/drawing/2014/main" val="1788830"/>
                    </a:ext>
                  </a:extLst>
                </a:gridCol>
                <a:gridCol w="3704216">
                  <a:extLst>
                    <a:ext uri="{9D8B030D-6E8A-4147-A177-3AD203B41FA5}">
                      <a16:colId xmlns:a16="http://schemas.microsoft.com/office/drawing/2014/main" val="2128070699"/>
                    </a:ext>
                  </a:extLst>
                </a:gridCol>
                <a:gridCol w="3704216">
                  <a:extLst>
                    <a:ext uri="{9D8B030D-6E8A-4147-A177-3AD203B41FA5}">
                      <a16:colId xmlns:a16="http://schemas.microsoft.com/office/drawing/2014/main" val="3516388208"/>
                    </a:ext>
                  </a:extLst>
                </a:gridCol>
              </a:tblGrid>
              <a:tr h="2279359">
                <a:tc rowSpan="2"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nauczania/wymagania edukacyjne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prowadzący zajęcia edukacyjne w szkole i pod kierunkiem którego uczeń będzie realizował IPN, tworzy program dla ucznia, lub akceptuje program opracowany poza szkołą. Program jest dostosowany do uzdolnień, zainteresowań i możliwości edukacyjnych ucznia.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ITN może być jednym z programów nauczania objętych szkolnym zestawem programów nauczania funkcjonujących w danej szkole i zatwierdzonych przez dyrektora szkoły. Program ITN może być także indywidualnym programem nauki utworzonym przez nauczyciela prowadzącego, czy opracowanym przy udziale i pomocy innych nauczycieli, w tym nauczyciela ze szkoły wyższego stopnia, doradcy metodycznego, psychologa, pedagoga oraz nawet samego ucznia. Program ITN może być również opracowany poza szkołą.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66394"/>
                  </a:ext>
                </a:extLst>
              </a:tr>
              <a:tr h="1772835">
                <a:tc vMerge="1">
                  <a:txBody>
                    <a:bodyPr/>
                    <a:lstStyle/>
                    <a:p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ITN może odbywać się według programu nauczania, który jest obowiązujący w danej szkole lub IPN przygotowanego dla danego ucznia. W związku z powyższym, obydwie formy kształcenia mogą być realizowane łącznie lub oddzielnie.</a:t>
                      </a:r>
                      <a:r>
                        <a:rPr lang="pl-PL" sz="12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Opracowany i realizowany IPN dla danego ucznia nie może obniżyć wymagań edukacyjnych wynikających ze szkolnego zestawu programów nauczania ustalonego dla danej klasy. Jeżeli uczeń o wybitnych uzdolnieniach jednokierunkowych nie może sprostać wymaganiom z zajęć edukacyjnych innych niż te wybrane w IPN lub ITN nauczyciel prowadzący zajęcia może - na wniosek wychowawcy lub innego nauczyciela uczącego ucznia, w tym nauczyciela opiekuna ucznia - dostosować wymagania edukacyjne z tych zajęć do indywidualnych potrzeb i możliwości ucznia, z zachowaniem wymagań edukacyjnych wynikających z podstawy programowej.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03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920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lub tok nauki cd.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238830"/>
              </p:ext>
            </p:extLst>
          </p:nvPr>
        </p:nvGraphicFramePr>
        <p:xfrm>
          <a:off x="817580" y="1602889"/>
          <a:ext cx="10542494" cy="410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996">
                  <a:extLst>
                    <a:ext uri="{9D8B030D-6E8A-4147-A177-3AD203B41FA5}">
                      <a16:colId xmlns:a16="http://schemas.microsoft.com/office/drawing/2014/main" val="2027194242"/>
                    </a:ext>
                  </a:extLst>
                </a:gridCol>
                <a:gridCol w="3296749">
                  <a:extLst>
                    <a:ext uri="{9D8B030D-6E8A-4147-A177-3AD203B41FA5}">
                      <a16:colId xmlns:a16="http://schemas.microsoft.com/office/drawing/2014/main" val="1315726150"/>
                    </a:ext>
                  </a:extLst>
                </a:gridCol>
                <a:gridCol w="3296749">
                  <a:extLst>
                    <a:ext uri="{9D8B030D-6E8A-4147-A177-3AD203B41FA5}">
                      <a16:colId xmlns:a16="http://schemas.microsoft.com/office/drawing/2014/main" val="1849777933"/>
                    </a:ext>
                  </a:extLst>
                </a:gridCol>
              </a:tblGrid>
              <a:tr h="3082067">
                <a:tc rowSpan="2"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Ocenianie, klasyfikowanie, promowanie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Ocenianie, klasyfikacja oraz promocja ucznia, który otrzymał zezwolenie na realizację IPN odbywa się na warunkach i w sposób określony w przepisach rozporządzenia w sprawie szczegółowych warunków i sposobu oceniania, klasyfikowania i promowania uczniów i słuchaczy w szkołach publicznych oraz na zasadach wynikających z niego, a zapisanych w wewnątrzszkolnym systemie oceniania danej szkoły, tj. na tych samych zasadach co innych uczniów w danej szkole.</a:t>
                      </a:r>
                    </a:p>
                    <a:p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Ocenianie oraz promocja ucznia, który otrzymał zezwolenie na realizację ITN odbywa się na warunkach i w sposób określony w przepisach </a:t>
                      </a: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rozporządzenia w sprawie szczegółowych warunków i sposobu oceniania, klasyfikowania i promowania uczniów i słuchaczy w szkołach publicznych.</a:t>
                      </a:r>
                      <a:endParaRPr lang="pl-PL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Natomiast wyjątek stanowi jego klasyfikacja śródroczna i roczna, która odbywa się na podstawie egzaminu klasyfikacyjnego - z zajęć edukacyjnych, które realizuje w ramach ITN.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64396"/>
                  </a:ext>
                </a:extLst>
              </a:tr>
              <a:tr h="10273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Uczeń może realizować w ciągu 1 roku szkolnego program nauczania z zakresu dwóch klas lub więcej oraz może być klasyfikowany i promowany w czasie całego roku szkolnego.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60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64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dodatkowa pomoc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507" y="2015732"/>
            <a:ext cx="11387470" cy="3450613"/>
          </a:xfrm>
        </p:spPr>
        <p:txBody>
          <a:bodyPr>
            <a:normAutofit/>
          </a:bodyPr>
          <a:lstStyle/>
          <a:p>
            <a:pPr fontAlgn="base"/>
            <a:r>
              <a:rPr lang="pl-PL" sz="16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 marca 2022 r. </a:t>
            </a: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realizują zajęcia specjalistyczne z zakresu pomocy psychologiczno-pedagogicznej w dodatkowym wymiarze godzin. Wsparcie obejmuje organizację zajęć korekcyjno-kompensacyjnych, logopedycznych, rozwijających kompetencje emocjonalno-społeczne oraz inne zajęcia o charakterze terapeutycznym dla uczniów, u których rozpoznano potrzebę wsparcia psychologiczno-pedagogicznego w tym zakresie.  Zajęcia powinny zostać zrealizowane </a:t>
            </a:r>
            <a:r>
              <a:rPr lang="pl-PL" sz="16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20 grudnia 2022 r.</a:t>
            </a:r>
          </a:p>
          <a:p>
            <a:pPr fontAlgn="base"/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prowadzone są przez nauczycieli: psychologów, pedagogów, logopedów, doradców zawodowych i terapeutów pedagogicznych. W  zależności od potrzeb uczniów prowadzone są również przez innych specjalistów.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24" y="4112218"/>
            <a:ext cx="5712310" cy="23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dodatkowa pomoc </a:t>
            </a:r>
            <a:r>
              <a:rPr lang="pl-PL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Szacunkowa liczba godzin dodatkowych zajęć specjalistycznych z zakresu pomocy psychologiczno-pedagogicznej wyniesie: 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100 uczniów – 63 dodatkowe godziny zajęć,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200 uczniów – 127 dodatkowych godzin zajęć,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300 uczniów – 191 dodatkowych godzin zajęć,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400 uczniów – 255 dodatkowych godzin zajęć,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500 uczniów – 319 dodatkowych godzin zajęć,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szkole liczącej 600 uczniów – 383 dodatkowe godziny zajęć.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04" y="3028379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1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dodatkowa pomoc </a:t>
            </a:r>
            <a:r>
              <a:rPr lang="pl-PL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Clr>
                <a:srgbClr val="B71E42"/>
              </a:buClr>
              <a:buNone/>
            </a:pP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Szczegółowe kalendarium dotyczące wprowadzania dodatkowych zajęć specjalistycznych z zakresu pomocy psychologiczno-pedagogicznej:  </a:t>
            </a:r>
          </a:p>
          <a:p>
            <a:pPr lvl="0" fontAlgn="base">
              <a:buClr>
                <a:srgbClr val="B71E42"/>
              </a:buClr>
            </a:pP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21 lutego br.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dyrektorzy szkół przekazali do organu prowadzącego informacje na temat liczby godzin dodatkowych zajęć specjalistycznych zaplanowanych do realizacji w danej szkole lub wniosek o udzielenie dotacji celowej na dofinansowanie organizacji dodatkowych zajęć specjalistycznych,</a:t>
            </a:r>
          </a:p>
          <a:p>
            <a:pPr lvl="0" fontAlgn="base">
              <a:buClr>
                <a:srgbClr val="B71E42"/>
              </a:buClr>
            </a:pP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końca lutego br.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podział środków dokonany przez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przekazany do Ministerstwa Finansów. Środki powinny trafić na rachunki JST jeszcze przed rozpoczęciem zajęć.</a:t>
            </a:r>
          </a:p>
          <a:p>
            <a:pPr lvl="0" fontAlgn="base">
              <a:buClr>
                <a:srgbClr val="B71E42"/>
              </a:buClr>
            </a:pP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  marca do 20 grudnia br.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– realizacja dodatkowych zajęć specjalistycznych.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2" y="4821543"/>
            <a:ext cx="5444302" cy="19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3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635" y="804519"/>
            <a:ext cx="10715220" cy="2565698"/>
          </a:xfrm>
        </p:spPr>
        <p:txBody>
          <a:bodyPr>
            <a:normAutofit/>
          </a:bodyPr>
          <a:lstStyle/>
          <a:p>
            <a:pPr algn="ctr"/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PENSUM NAUCZYCIELI PROWADZĄCYCH zajęcia z zakresu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psychologiczno-pedagogicznej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EFDF85-4630-FC8E-7443-42CFA179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28" y="2101048"/>
            <a:ext cx="6329234" cy="39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4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B95D3-02D1-DB30-127E-5C6DEE9F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NAUCZYCIELE UDZIELAJĄCY </a:t>
            </a:r>
            <a:br>
              <a:rPr lang="pl-PL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POMOCY PSYCHOLOGICZNO  –PEDAGOGICZNEJ</a:t>
            </a:r>
            <a:br>
              <a:rPr lang="pl-PL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C64C14-5B2A-5D4B-EAD6-551B1C12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i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Psycholog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Pedagog, </a:t>
            </a:r>
            <a:r>
              <a:rPr lang="pl-PL" sz="1700" i="1" dirty="0">
                <a:latin typeface="Times New Roman" panose="02020603050405020304" pitchFamily="18" charset="0"/>
              </a:rPr>
              <a:t>(Pedagog specjalny)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Logopeda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Doradca zawodowy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Terapeuta pedagogiczny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Nauczyciel specjalista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</a:rPr>
              <a:t>Nauczycie</a:t>
            </a:r>
            <a:r>
              <a:rPr lang="pl-PL" sz="1600" i="1" dirty="0">
                <a:latin typeface="Times New Roman" panose="02020603050405020304" pitchFamily="18" charset="0"/>
              </a:rPr>
              <a:t>l </a:t>
            </a:r>
            <a:r>
              <a:rPr lang="pl-PL" i="1" dirty="0">
                <a:latin typeface="Times New Roman" panose="02020603050405020304" pitchFamily="18" charset="0"/>
              </a:rPr>
              <a:t>„</a:t>
            </a:r>
            <a:r>
              <a:rPr lang="pl-PL" i="1" dirty="0" err="1">
                <a:latin typeface="Times New Roman" panose="02020603050405020304" pitchFamily="18" charset="0"/>
              </a:rPr>
              <a:t>przedmiotowiec</a:t>
            </a:r>
            <a:r>
              <a:rPr lang="pl-PL" i="1" dirty="0">
                <a:latin typeface="Times New Roman" panose="02020603050405020304" pitchFamily="18" charset="0"/>
              </a:rPr>
              <a:t>”</a:t>
            </a:r>
            <a:endParaRPr lang="pl-PL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1F3597-4F8E-DFAB-3A14-F092B586E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69" y="2559917"/>
            <a:ext cx="4189828" cy="27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7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2C773-E4C5-D5E9-0B46-6419102B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1481"/>
            <a:ext cx="9603275" cy="131099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OBOWIAZKOWY WYMIAR GODZIN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 DYDAKTYCZNYCH, WYCHOWAWCZYCH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OPIEKUŃCZYCH regulują: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BA822-5516-3D9E-E3D4-FE390576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2015733"/>
            <a:ext cx="11015330" cy="2630696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42 ust 3 i ust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26 stycznia 1982 R. – Karta Nauczyciela 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(tekst jedn. Dz. U. Z 2021 poz. 1762 z </a:t>
            </a:r>
            <a:r>
              <a:rPr lang="pl-PL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LIII/1029/18 Rady Miasta Olsztyna z dnia 26 września 2018 r. w sprawie określenia tygodniowego, obowiązkowego wymiaru godzin zajęć niektórych nauczycieli zatrudnionych w jednostkach organizacyjnych Miasta Olsztyna (Dziennik Urzędowy Województwa Warmińsko-Mazurskiego z 2018 roku, poz. 4342)</a:t>
            </a:r>
          </a:p>
        </p:txBody>
      </p:sp>
    </p:spTree>
    <p:extLst>
      <p:ext uri="{BB962C8B-B14F-4D97-AF65-F5344CB8AC3E}">
        <p14:creationId xmlns:p14="http://schemas.microsoft.com/office/powerpoint/2010/main" val="386903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072C2-B9A1-4FDA-B210-53FCA6A1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czym polega pomoc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pedagogiczna?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3E56C0-340A-47F5-AA35-EAD50EE2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53754"/>
            <a:ext cx="11601450" cy="4937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Pomoc psychologiczno-pedagogiczna udzielana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uczniowi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polega na rozpoznawaniu i zaspokajaniu jego indywidualnych potrzeb rozwojowych i edukacyjnych oraz rozpoznawaniu indywidualnych możliwości psychofizycznych i czynników środowiskowych wpływających na jego funkcjonowanie w szkole, w celu wspierania jego potencjału rozwojowego i stwarzania warunków do jego aktywnego i pełnego uczestnictwa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życiu szkoły oraz w środowisku społecznym.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Pomoc psychologiczno-pedagogiczna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udzielana rodzicom uczniów i nauczycielom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polega na wspieraniu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w rozwiązywaniu problemów wychowawczych i dydaktycznych oraz rozwijaniu ich umiejętności wychowawczych w celu zwiększania efektywności pomocy udzielanej uczniom.</a:t>
            </a:r>
          </a:p>
          <a:p>
            <a:endParaRPr lang="pl-PL" dirty="0"/>
          </a:p>
        </p:txBody>
      </p:sp>
      <p:pic>
        <p:nvPicPr>
          <p:cNvPr id="6150" name="Picture 6" descr="Uczeń: Po trzech miesiącach zdalnej szkoły nic nie umiem. List do redakcji  - Kobieta">
            <a:extLst>
              <a:ext uri="{FF2B5EF4-FFF2-40B4-BE49-F238E27FC236}">
                <a16:creationId xmlns:a16="http://schemas.microsoft.com/office/drawing/2014/main" id="{E8542C28-C933-4176-98C8-DAFCF49C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1" y="5000625"/>
            <a:ext cx="3176588" cy="17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ozwody. Rodzice córek rozwodzą się częściej niż rodzice synów. Badania -  Społeczeństwo - Newsweek.pl">
            <a:extLst>
              <a:ext uri="{FF2B5EF4-FFF2-40B4-BE49-F238E27FC236}">
                <a16:creationId xmlns:a16="http://schemas.microsoft.com/office/drawing/2014/main" id="{1D4B0561-7774-44BA-8577-85CEC7B8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" y="5019675"/>
            <a:ext cx="292798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epsza Szkoła">
            <a:extLst>
              <a:ext uri="{FF2B5EF4-FFF2-40B4-BE49-F238E27FC236}">
                <a16:creationId xmlns:a16="http://schemas.microsoft.com/office/drawing/2014/main" id="{65FBFDDB-80E1-42EF-B56D-1EFAC4B7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50006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0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2C773-E4C5-D5E9-0B46-6419102B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4341"/>
            <a:ext cx="9603275" cy="102231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PENSUM NAUCZYCIELI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w art. 42 ust. 3 Ustawy z dnia 26 stycznia 1982 r. – Karta Nauczyciela </a:t>
            </a:r>
            <a:br>
              <a:rPr lang="pl-PL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(tekst jedn. Dz. U. Z 2021 poz. 1762 z </a:t>
            </a:r>
            <a:r>
              <a:rPr lang="pl-PL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 </a:t>
            </a:r>
            <a:br>
              <a:rPr lang="pl-PL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940E7D-4018-A29F-EE93-ED351927E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72211"/>
              </p:ext>
            </p:extLst>
          </p:nvPr>
        </p:nvGraphicFramePr>
        <p:xfrm>
          <a:off x="1748790" y="1955273"/>
          <a:ext cx="9086850" cy="4084332"/>
        </p:xfrm>
        <a:graphic>
          <a:graphicData uri="http://schemas.openxmlformats.org/drawingml/2006/table">
            <a:tbl>
              <a:tblPr firstRow="1" firstCol="1" bandRow="1"/>
              <a:tblGrid>
                <a:gridCol w="6249090">
                  <a:extLst>
                    <a:ext uri="{9D8B030D-6E8A-4147-A177-3AD203B41FA5}">
                      <a16:colId xmlns:a16="http://schemas.microsoft.com/office/drawing/2014/main" val="3663831578"/>
                    </a:ext>
                  </a:extLst>
                </a:gridCol>
                <a:gridCol w="2837760">
                  <a:extLst>
                    <a:ext uri="{9D8B030D-6E8A-4147-A177-3AD203B41FA5}">
                      <a16:colId xmlns:a16="http://schemas.microsoft.com/office/drawing/2014/main" val="3163535597"/>
                    </a:ext>
                  </a:extLst>
                </a:gridCol>
              </a:tblGrid>
              <a:tr h="707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Stanowisko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Tygodniowa liczba godzin obowiązkowego wymiaru zajęć dydaktycznych, wychowawczych, opiekuńczych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115262"/>
                  </a:ext>
                </a:extLst>
              </a:tr>
              <a:tr h="1227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Nauczyciele: przedszkoli specjalnych, szkół podstawowych, szkół specjalnych, liceów ogólnokształcących, przedmiotów z zakresu kształcenia ogólnego i teoretycznych przedmiotów zawodowych w szkołach prowadzących kształcenie zawodowe, w tym w szkołach specjalnych i szkolenia rzemieślniczego w schroniskach dla nieletnich oraz zakładach poprawczych, przedmiotów teoretycznych na kwalifikacyjnych kursach zawodowych, przedmiotów artystycznych i ogólnokształcących w szkołach artystycznych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055362"/>
                  </a:ext>
                </a:extLst>
              </a:tr>
              <a:tr h="707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Wychowawcy świetlic szkolnych i półinternatów (z wyjątkiem wychowawców świetlic szkół specjalnych), świetlic i klubów środowiskowych, w tym: profilaktyczno-wychowawczych i terapeutycznych, wychowawcy młodzieżowych ośrodków socjoterapii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42437"/>
                  </a:ext>
                </a:extLst>
              </a:tr>
              <a:tr h="722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– bibliotekarze bibliotek szkolnych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196409"/>
                  </a:ext>
                </a:extLst>
              </a:tr>
              <a:tr h="707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Nauczyciele posiadający kwalifikacje z zakresu pedagogiki specjalnej zatrudniani dodatkowo w celu współorganizowania kształcenia integracyjnego oraz współorganizowania kształcenia uczniów niepełnosprawnych, niedostosowanych społecznie oraz zagrożonych niedostosowaniem społecznym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597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501641E-D4C2-7C6B-FD4C-425C50302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017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1" y="804519"/>
            <a:ext cx="10197604" cy="104923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PENSUM NAUCZYCIELI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w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Uchwale NR LIII/1029/18 Rady Miasta Olsztyna z dnia 26 września 2018 r. (Dziennik Urzędowy Województwa Warmińsko-Mazurskiego z 2018 roku, poz. 4342) /zgodnie z art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42 ust. 7 </a:t>
            </a:r>
            <a:br>
              <a:rPr lang="pl-PL" sz="1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62CD35-1DF7-6EA8-F17C-4ACB42DA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565FF82E-DC4A-DE84-97A5-9DD44664D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262107"/>
              </p:ext>
            </p:extLst>
          </p:nvPr>
        </p:nvGraphicFramePr>
        <p:xfrm>
          <a:off x="2400300" y="2829020"/>
          <a:ext cx="6686550" cy="1823848"/>
        </p:xfrm>
        <a:graphic>
          <a:graphicData uri="http://schemas.openxmlformats.org/drawingml/2006/table">
            <a:tbl>
              <a:tblPr firstRow="1" firstCol="1" bandRow="1"/>
              <a:tblGrid>
                <a:gridCol w="4628300">
                  <a:extLst>
                    <a:ext uri="{9D8B030D-6E8A-4147-A177-3AD203B41FA5}">
                      <a16:colId xmlns:a16="http://schemas.microsoft.com/office/drawing/2014/main" val="2939851193"/>
                    </a:ext>
                  </a:extLst>
                </a:gridCol>
                <a:gridCol w="2058250">
                  <a:extLst>
                    <a:ext uri="{9D8B030D-6E8A-4147-A177-3AD203B41FA5}">
                      <a16:colId xmlns:a16="http://schemas.microsoft.com/office/drawing/2014/main" val="12406552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Stanowiska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Tygodniowy  obowiązkowy wymiar godzin zajęć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979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Pedagodzy, psycholodzy, logopedzi, doradcy zawodowi, terapeuci pedagogiczni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59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73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PENSUM NAUCZYCIELA PROWADZĄCEGO ZAJĘCIA REWALIDACYJNE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015732"/>
            <a:ext cx="10521454" cy="3450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realizowane przez nauczyciela, do zajęć stosuje się pensum na stanowisku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nauczyciela szko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ły - 18-godzinne pensum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realizowane przez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specjalistę np. psychologa czy logopedę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ramach tego stanowiska) do zajęć  stosuje się pensum specjalisty – 22 – godzinne pensum</a:t>
            </a: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budynek, osoba&#10;&#10;Opis wygenerowany automatycznie">
            <a:extLst>
              <a:ext uri="{FF2B5EF4-FFF2-40B4-BE49-F238E27FC236}">
                <a16:creationId xmlns:a16="http://schemas.microsoft.com/office/drawing/2014/main" id="{FA41F2E9-AF7E-E67A-416D-D1898A0C3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88" y="4246348"/>
            <a:ext cx="3458479" cy="1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WYLICZENIE Pensum „UŚREDNIONEGO”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2015732"/>
            <a:ext cx="11220450" cy="38821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1:</a:t>
            </a:r>
          </a:p>
          <a:p>
            <a:pPr marL="0" indent="0"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przedmiotu (pensum 18 godz.) zatrudniony w pełnym wymiarze czasu pracy, posiadający studia podyplomowe z zakresu logopedia prowadzi zajęcia logopedyczne (logopeda pensum 22 godz.) w wymiarze 6 godzin.</a:t>
            </a:r>
          </a:p>
          <a:p>
            <a:pPr marL="0" indent="0">
              <a:buNone/>
            </a:pPr>
            <a:r>
              <a:rPr lang="pl-PL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Obliczenie pensum: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18/18 godzin + 6/22 godzin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etat + 027 etatu = 1,27 etatu                                     24 godz. ----------------1,27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x godz.---------------- 1 etat 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            = 24x1/1,27 =18,89 godz.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Jeżeli 1,27 etatu  realizuje 24 godziny,  to 1 etat - pensum wynosi 18,89 godziny = </a:t>
            </a:r>
            <a:r>
              <a:rPr lang="pl-PL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godzin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1809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WYLICZENIE Pensum „UŚREDNIONEGO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2: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 (pensum 22 godz.) zatrudniony w wymiarze 0,5 etatu, uzupełnia etat w świetlicy szkolnej zatrudniony w wymiarze 0,5 etatu (pensum 26 godz.)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Obliczenie pensum: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11/22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godzin + 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13/26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godzin = 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11+13=</a:t>
            </a: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l-P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etatu + 0,5 etatu = 1 etat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etat - pensum wynosi  </a:t>
            </a:r>
            <a:r>
              <a:rPr lang="pl-PL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godziny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96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WYLICZENIE Pensum NAUCZYCIELA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PROWADZĄCEGO ZAJĘCIA Z ZAKRESU PPP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3: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 (pensum 22 godz.) realizuje zajęcia z zakresu pomocy psychologiczno – pedagogicznej (zajęcia rewalidacyjne – zajęcia rozwijające kompetencje emocjonalno - społeczne) w wymiarze 5 godzin tygodniowo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Obliczenie pensum: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realizuje zajęcia rozwijające kompetencje emocjonalno – społeczne zgodnie ze swoim pensum tj. 22 godziny, czyli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realizuje 5 godzin ponadwymiarowych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pensum 22 godziny.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6516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1" y="804519"/>
            <a:ext cx="10090298" cy="10492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WYLICZENIE Pensum NAUCZYCIELA </a:t>
            </a:r>
            <a:b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PROWADZĄCEGO ZAJĘCIA REWALIDACYJNE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4: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 współorganizujący kształcenie uczniów niepełnosprawnych, niedostosowanych społecznie oraz zagrożonych niedostosowaniem społecznym (pensum 20 godz.) realizuje zajęcia rewalidacyjne w wymiarze 2 godziny tygodniowo</a:t>
            </a:r>
          </a:p>
          <a:p>
            <a:pPr marL="0" indent="0">
              <a:buNone/>
            </a:pPr>
            <a:r>
              <a:rPr lang="pl-PL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Obliczenie pensum: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realizuje zajęcia rewalidacyjne zgodnie ze swoim pensum tj. 20 godziny, czyli realizuje 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godziny ponadwymiarowe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pensum 20 godzin.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6383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FB8C7-EDF8-35A0-D91E-E271A370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804519"/>
            <a:ext cx="10937977" cy="104923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KWALIFIKACJE NAUCZYCIELI PROWADZĄCYCH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Z ZAKRESU POMOCY PSYCHOLOGICZNO - PEDAGOGICZNEJ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194A9-8EE3-EEAC-445B-522218D6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2015732"/>
            <a:ext cx="11334307" cy="374711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Każdy specjalista szkolny realizuje zadania odpowiednio do posiadanych kwalifikacji.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Oceny tych kwalifikacji</a:t>
            </a: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adekwatnie do zajmowanego stanowiska pedagoga, psychologa, terapeuty pedagogicznego, logopedy </a:t>
            </a:r>
            <a:b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doradcy zawodowego, na podstawie dyplomu ukończonych studiów lub kursu kwalifikacyjnego – każdorazowo </a:t>
            </a:r>
            <a:r>
              <a:rPr lang="pl-PL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dokonuje dyrektor </a:t>
            </a:r>
            <a:br>
              <a:rPr lang="pl-PL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to on decyduje, czy są to kwalifikacje wystarczające</a:t>
            </a: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Podobnie jest z ustaleniem, czy dany specjalista posiada odpowiednie kwalifikacje do prowadzenia określonego rodzaju zajęć stanowiących formę udzielanej pomocy psychologiczno-pedagogicznej. W tym wypadku dyrektor musi dokonać takiej oceny na podstawie przedłożonych przez specjalistę dokumentów, np.: dyplomów, świadectw czy certyfikatów, analizując je pod względem: liczby ukończonych godzin doskonalenia, zakresu treści, wykazu ukształtowanych umiejętności, informacji o nabytych przez nauczyciela specjalistę uprawnieniach.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Przy zatrudnianiu nowego nauczyciela bez kwalifikacji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będącego w trakcie nabywania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kwalifikacji dyrektor szkoły zwraca się z prośbą do Warmińsko-Mazurskiego Kuratora Oświaty w Olsztynie o wyrażenie zgody na zatrudnienie w szkole</a:t>
            </a:r>
          </a:p>
        </p:txBody>
      </p:sp>
    </p:spTree>
    <p:extLst>
      <p:ext uri="{BB962C8B-B14F-4D97-AF65-F5344CB8AC3E}">
        <p14:creationId xmlns:p14="http://schemas.microsoft.com/office/powerpoint/2010/main" val="2718795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05ACFC-7348-45B4-81E2-C98E8BC3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Bardzo dziękujemy za uwagę</a:t>
            </a:r>
          </a:p>
        </p:txBody>
      </p:sp>
      <p:pic>
        <p:nvPicPr>
          <p:cNvPr id="5" name="Obraz 1">
            <a:extLst>
              <a:ext uri="{FF2B5EF4-FFF2-40B4-BE49-F238E27FC236}">
                <a16:creationId xmlns:a16="http://schemas.microsoft.com/office/drawing/2014/main" id="{0E54139C-E3ED-4488-867C-3DEE9D45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5" y="2107399"/>
            <a:ext cx="3189951" cy="32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9A65A2-F20F-474D-BBF8-8CAE6D5C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141" y="1765693"/>
            <a:ext cx="15651296" cy="4111527"/>
          </a:xfrm>
        </p:spPr>
        <p:txBody>
          <a:bodyPr/>
          <a:lstStyle/>
          <a:p>
            <a:r>
              <a:rPr lang="pl-PL" dirty="0"/>
              <a:t>                                         </a:t>
            </a:r>
          </a:p>
        </p:txBody>
      </p:sp>
      <p:pic>
        <p:nvPicPr>
          <p:cNvPr id="1030" name="Picture 6" descr="Budząca się Szkoła » Strona główna">
            <a:extLst>
              <a:ext uri="{FF2B5EF4-FFF2-40B4-BE49-F238E27FC236}">
                <a16:creationId xmlns:a16="http://schemas.microsoft.com/office/drawing/2014/main" id="{6FD1AA18-1C50-4CE7-A15E-32C3438C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786063"/>
            <a:ext cx="7076620" cy="25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4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05B56-AB76-45A0-8A4B-FA4876F4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czyjej inicjatywy udzielana jest pomoc psychologiczno-pedagogiczna?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3BDC2C-903C-4F95-B50D-039E7ECC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2015732"/>
            <a:ext cx="11582400" cy="491846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psychologiczno-pedagogiczna udzielana może być z inicjatywy: samego ucznia, jego rodziców, dyrektora danej placówki, nauczyciela, wychowawcy lub specjalistów prowadzących zajęcia z uczniem, pielęgniarki środowiska nauczania i wychowania lub higienistki szkolnej, pracownika poradni psychologiczno-pedagogicznej, asystenta edukacji romskiej, pomocy nauczyciela, asystenta nauczyciela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tzw. nauczyciela/specjalisty wspierającego organizację kształcenia specjalnego lub asystenta wychowawcy świetlicy, pracownika socjalnego, asystenta rodziny, kuratora sądowego, organizacji pozarządowej, innej instytucji lub podmiotu działających na rzecz rodziny, dzieci i młodzieży</a:t>
            </a:r>
          </a:p>
          <a:p>
            <a:endParaRPr lang="pl-PL" dirty="0"/>
          </a:p>
        </p:txBody>
      </p:sp>
      <p:pic>
        <p:nvPicPr>
          <p:cNvPr id="7170" name="Picture 2" descr="Ludzie i społeczeństwo - Odkrywamy Zakryte">
            <a:extLst>
              <a:ext uri="{FF2B5EF4-FFF2-40B4-BE49-F238E27FC236}">
                <a16:creationId xmlns:a16="http://schemas.microsoft.com/office/drawing/2014/main" id="{99E75BE6-7A7E-4D4D-AD19-911BF9CB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2" y="4417887"/>
            <a:ext cx="2621052" cy="14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49096-B99A-415F-9F1C-7172FFE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804519"/>
            <a:ext cx="10159504" cy="1049235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organizuje pomoc psychologiczno-pedagogiczną? Kto udziela pomocy </a:t>
            </a:r>
            <a:r>
              <a:rPr lang="pl-PL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DD9CCA-42A9-49AD-BD16-AE4B90B6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35891" cy="4037749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psychologiczno-pedagogiczną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organizuje dyrektor szkoły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psychologiczno-pedagogicznej w szkole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udzielają uczniom nauczyciele, oraz specjaliści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wykonujący w szkole zadania z zakresu pomocy psychologiczno-pedagogicznej, w szczególności psycholodzy, pedagodzy,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 specjalny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logopedzi, doradcy zawodowi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terapeuci pedagogiczni, zwani dalej "specjalistami". </a:t>
            </a:r>
          </a:p>
          <a:p>
            <a:endParaRPr lang="pl-PL" dirty="0"/>
          </a:p>
        </p:txBody>
      </p:sp>
      <p:pic>
        <p:nvPicPr>
          <p:cNvPr id="5128" name="Picture 8" descr="180 mln zł na dodatkowe zajęcia dla psychologów i logopedów formą podwyżek  dla pracowników szkół - Infor.pl">
            <a:extLst>
              <a:ext uri="{FF2B5EF4-FFF2-40B4-BE49-F238E27FC236}">
                <a16:creationId xmlns:a16="http://schemas.microsoft.com/office/drawing/2014/main" id="{EDC50989-1E86-456B-96BA-9978A54F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37" y="3863854"/>
            <a:ext cx="3124422" cy="20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moc psychologiczno-pedagogiczna | Nowa Era">
            <a:extLst>
              <a:ext uri="{FF2B5EF4-FFF2-40B4-BE49-F238E27FC236}">
                <a16:creationId xmlns:a16="http://schemas.microsoft.com/office/drawing/2014/main" id="{9F047E50-A73E-48F7-A961-5BE5462F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3948" y="91596"/>
            <a:ext cx="2648052" cy="17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5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1D43E-DC51-4C21-A414-CDC58322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28773"/>
            <a:ext cx="11325225" cy="1006867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Potrzeba objęcia ucznia pomocą psychologiczno-pedagogiczną w szkole wynika w szczególności: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0CC643-3B54-4A8A-9D90-FCF1780B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1845578"/>
            <a:ext cx="11659561" cy="428852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z niepełnosprawności;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 niedostosowania społecznego;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z zagrożenia niedostosowaniem społecznym;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z zaburzeń zachowania lub emocji;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ze szczególnych uzdolnień;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ze specyficznych trudności w uczeniu się;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z deficytów kompetencji i zaburzeń sprawności językowych;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z choroby przewlekłej;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z sytuacji kryzysowych lub traumatycznych;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z niepowodzeń edukacyjnych;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z zaniedbań środowiskowych związanych z sytuacją bytową ucznia i jego rodziny, sposobem spędzania czasu wolnego i kontaktami środowiskowymi;</a:t>
            </a:r>
          </a:p>
          <a:p>
            <a:pPr marL="0" indent="0">
              <a:buNone/>
            </a:pPr>
            <a:r>
              <a:rPr lang="pl-PL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z trudności adaptacyjnych związanych z różnicami kulturowymi lub ze zmianą środowiska edukacyjnego, w tym związanych z wcześniejszym kształceniem za granicą.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9469E9-C8BC-4EFA-B4D3-8B95DD07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96" y="1335640"/>
            <a:ext cx="4133850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6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77BFE-49EB-4662-B50F-4A560402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804519"/>
            <a:ext cx="10588129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planuje i koordynuje udzielanie </a:t>
            </a:r>
            <a:b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psychologiczno-pedagogicznej?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B0B03-86D4-480E-A448-B224662C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2015732"/>
            <a:ext cx="11534775" cy="3450613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szkole – wychowawca klasy we współpracy z innymi nauczycielami i specjalistami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może wyznaczyć inną osobę, której zadaniem będzie planowanie i koordynowanie udzielania pomocy psychologiczno-pedagogicznej uczniom w szkole.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stwierdzenia, że konieczne jest objęcie ucznia pomocą psychologiczno-pedagogiczną,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ustala formy udzielania tej pomocy, okres ich udzielania oraz wymiar godzin, w którym poszczególne formy będą realizowane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ucznia posiadającego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orzeczenie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potrzebie kształcenia specjalnego planowanie i koordynowanie udzielania pomocy psychologiczno-pedagogicznej, w tym ustalenie dla ucznia form udzielania tej pomocy, także okres ich udzielania oraz wymiar godzin, w którym poszczególne formy będą realizowane, jest zadaniem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Zespołu nauczycieli i specjalistów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bezpośrednio pracujących z tym uczniem. 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aby pomoc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pedagogiczno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psychologiczna była udzielana niezwłocznie po zauważeniu deficytów u ucznia gdyż tylko wtedy będzie ona efektywna i skuteczna.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9224" name="Picture 8" descr="Nowelizacja Karty nauczyciela podpisana. Tak wzrosną płace nauczycieli">
            <a:extLst>
              <a:ext uri="{FF2B5EF4-FFF2-40B4-BE49-F238E27FC236}">
                <a16:creationId xmlns:a16="http://schemas.microsoft.com/office/drawing/2014/main" id="{EA065154-C5B6-484C-B6C1-7579D0B5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12" y="21776"/>
            <a:ext cx="1865688" cy="12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28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1733</TotalTime>
  <Words>4843</Words>
  <Application>Microsoft Office PowerPoint</Application>
  <PresentationFormat>Panoramiczny</PresentationFormat>
  <Paragraphs>483</Paragraphs>
  <Slides>58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5" baseType="lpstr">
      <vt:lpstr>Arial</vt:lpstr>
      <vt:lpstr>Calibri</vt:lpstr>
      <vt:lpstr>Gill Sans MT</vt:lpstr>
      <vt:lpstr>open sans</vt:lpstr>
      <vt:lpstr>Times New Roman</vt:lpstr>
      <vt:lpstr>Wingdings</vt:lpstr>
      <vt:lpstr>Galeria</vt:lpstr>
      <vt:lpstr>Dobre praktyki  w zakresie organizacji pomocy psychologiczno-pedagogicznej  w szkole podstawowej</vt:lpstr>
      <vt:lpstr>ZAWARTOŚĆ PREZENTACJI:</vt:lpstr>
      <vt:lpstr>Podstawy PrawNe:</vt:lpstr>
      <vt:lpstr>ZADANIA NAUCZYCIELA  art. 6 Ustawy z dnia 26 stycznia 1982 R. – Karta Nauczyciela  (tekst jedn. Dz. U. Z 2021 poz. 1762 z późn. zm.)  </vt:lpstr>
      <vt:lpstr>Na czym polega pomoc psychologiczno - pedagogiczna? </vt:lpstr>
      <vt:lpstr>Z czyjej inicjatywy udzielana jest pomoc psychologiczno-pedagogiczna? </vt:lpstr>
      <vt:lpstr>Kto organizuje pomoc psychologiczno-pedagogiczną? Kto udziela pomocy pp?  </vt:lpstr>
      <vt:lpstr>Potrzeba objęcia ucznia pomocą psychologiczno-pedagogiczną w szkole wynika w szczególności:</vt:lpstr>
      <vt:lpstr>Kto planuje i koordynuje udzielanie  pomocy psychologiczno-pedagogicznej? </vt:lpstr>
      <vt:lpstr>1. Objęcie ucznia pomocą psychologiczno-pedagogiczną,  nie posiadającego opinii</vt:lpstr>
      <vt:lpstr>2. OBJĘCIE UCZNIA POMOCA PSYCHOLOGICZNO-PEDAGOGICZNĄ POSIADAJĄCEGO OPINIĘ</vt:lpstr>
      <vt:lpstr>2. cd. OBJĘCIE UCZNIA POMOCA PSYCHOLOGICZNO-PEDAGOGICZNĄ POSIADAJĄCEGO OPINIĘ.</vt:lpstr>
      <vt:lpstr>3. OBJĘCIE UCZNIA POMOCA PSYCHOLOGICZNO-PEDAGOGICZNĄ POSIADAJĄCEGO ORZECZENIE</vt:lpstr>
      <vt:lpstr>3. cd. OBJĘCIE UCZNIA POMOCA PSYCHOLOGICZNO-PEDAGOGICZNĄ POSIADAJĄCEGO ORZECZENIE.</vt:lpstr>
      <vt:lpstr>3. cd. OBJĘCIE UCZNIA POMOCA PSYCHOLOGICZNO-PEDAGOGICZNĄ POSIADAJĄCEGO ORZECZENIE.</vt:lpstr>
      <vt:lpstr>I. Wielospecjalistyczna ocena poziomu funkcjonowania ucznia. Najważniejsze informacje.</vt:lpstr>
      <vt:lpstr>II. Indywidualny Program Edukacyjno-Terapeutyczny. Najważniejsze informacje.</vt:lpstr>
      <vt:lpstr>II. Najważniejsze elementy Indywidualnego programu edukacyjno-Terapeutycznego</vt:lpstr>
      <vt:lpstr>II. cd. Najważniejsze elementy Indywidualnego programu edukacyjno-Terapeutycznego.</vt:lpstr>
      <vt:lpstr> Formy zajęć pomocy psychologiczno – pedagogicznej.</vt:lpstr>
      <vt:lpstr>FORMY ZAJĘĆ Z POMOCY PSYCHOLOGICZNO-PEDAGOGICZNEJ:</vt:lpstr>
      <vt:lpstr>Klasy Terapeutyczne  § 13 rozporządzenia MEN z dnia 9 sierpnia 2017 r. w sprawie zasad organizacji i udzielania pomocy psychologiczno-pedagogicznej w publicznych przedszkolach, szkołach i placówkach</vt:lpstr>
      <vt:lpstr>Zajęcia rozwijające uzdolnienia  § 7. rozporządzenia MEN z dnia 9 sierpnia 2017 r. w sprawie zasad organizacji i udzielania pomocy psychologiczno-pedagogicznej w publicznych przedszkolach, szkołach i placówkach</vt:lpstr>
      <vt:lpstr>ZAJĘCIA ROZWIJAJĄCE UMIEJĘTNOŚĆ UCZENIA SIĘ  § 14. rozporządzenia MEN z dnia 9 sierpnia 2017 r. w sprawie zasad organizacji i udzielania pomocy psychologiczno-pedagogicznej w publicznych przedszkolach, szkołach i placówkach</vt:lpstr>
      <vt:lpstr>ZAJĘCIA DYDAKTYCZNO – WYRÓWNAWCZE  § 15. rozporządzenia MEN z dnia 9 sierpnia 2017 r. w sprawie zasad organizacji i udzielania pomocy psychologiczno-pedagogicznej w publicznych przedszkolach, szkołach i placówkach</vt:lpstr>
      <vt:lpstr>ZAJĘCIA KOREKCYJNO – KOMPENSACYJNE  § 8. rozporządzenia MEN z dnia 9 sierpnia 2017 r. w sprawie zasad organizacji i udzielania pomocy psychologiczno-pedagogicznej w publicznych przedszkolach, szkołach i placówkach</vt:lpstr>
      <vt:lpstr>  § 9. rozporządzenia MEN z dnia 9 sierpnia 2017 r. w sprawie zasad organizacji i udzielania pomocy psychologiczno-pedagogicznej w publicznych przedszkolach, szkołach i placówkach</vt:lpstr>
      <vt:lpstr>ZAJĘCIA ROZWIJAJĄCE KOMPETENCJE  EMOCJONALNO-SPOŁECZNE  § 10. rozporządzenia MEN z dnia 9 sierpnia 2017 r. w sprawie zasad organizacji i udzielania pomocy psychologiczno-pedagogicznej w publicznych przedszkolach, szkołach i placówkach</vt:lpstr>
      <vt:lpstr>INNE ZAJĘCIA O CHARAKTERZE TERAPEUTYCZNYM  § 11. rozporządzenia MEN z dnia 9 sierpnia 2017 r. w sprawie zasad organizacji i udzielania pomocy psychologiczno-pedagogicznej w publicznych przedszkolach, szkołach i placówkach</vt:lpstr>
      <vt:lpstr>ZINDYWIDUALIZOWANA ŚCIEŻKA KSZTAŁCENIA  § 12. rozporządzenia MEN z dnia 9 sierpnia 2017 r. w sprawie zasad organizacji i udzielania pomocy psychologiczno-pedagogicznej w publicznych przedszkolach, szkołach i placówkach</vt:lpstr>
      <vt:lpstr>cd. ZINDYWIDUALIZOWANA ŚCIEŻKA KSZTAŁCENIA</vt:lpstr>
      <vt:lpstr>cd. ZINDYWIDUALIZOWANA ŚCIEŻKA KSZTAŁCENIA</vt:lpstr>
      <vt:lpstr>   nie jest formą pomocy psychologiczno – pedagogicznej </vt:lpstr>
      <vt:lpstr>cd. Zajęcia rewalidacyjne</vt:lpstr>
      <vt:lpstr>indywidualne Nauczanie – nie jest formą pomocy PPP ROZPORZĄDZENIE MINISTRA EDUKACJI NARODOWEJ1 z dnia 9 sierpnia 2017 r. w sprawie indywidualnego obowiązkowego rocznego przygotowania przedszkolnego dzieci i indywidualnego nauczania dzieci i młodzieży  </vt:lpstr>
      <vt:lpstr>cd. indywidualne Nauczanie</vt:lpstr>
      <vt:lpstr>cd. indywidualne Nauczanie</vt:lpstr>
      <vt:lpstr>cd. indywidualne Nauczanie</vt:lpstr>
      <vt:lpstr>Indywidualny program lub tok nauki ROZPORZĄDZENIE MINISTRA EDUKACJI NARODOWEJ z dnia 9 sierpnia 2017 r. w sprawie warunków i trybu udzielania zezwoleń na indywidualny program lub tok nauki oraz organizacji indywidualnego programu lub toku nauki </vt:lpstr>
      <vt:lpstr>Indywidualny program lub tok nauki</vt:lpstr>
      <vt:lpstr>Indywidualny program lub tok nauki</vt:lpstr>
      <vt:lpstr>Indywidualny program lub tok nauki cd.</vt:lpstr>
      <vt:lpstr>Indywidualny program lub tok nauki cd.</vt:lpstr>
      <vt:lpstr>dodatkowa pomoc psychologiczno - pedagogiczna</vt:lpstr>
      <vt:lpstr> dodatkowa pomoc psychologiczno - pedagogiczna</vt:lpstr>
      <vt:lpstr> dodatkowa pomoc psychologiczno - pedagogiczna</vt:lpstr>
      <vt:lpstr> PENSUM NAUCZYCIELI PROWADZĄCYCH zajęcia z zakresu  pomocy psychologiczno-pedagogicznej </vt:lpstr>
      <vt:lpstr> NAUCZYCIELE UDZIELAJĄCY  POMOCY PSYCHOLOGICZNO  –PEDAGOGICZNEJ </vt:lpstr>
      <vt:lpstr>OBOWIAZKOWY WYMIAR GODZIN  ZAJĘĆ DYDAKTYCZNYCH, WYCHOWAWCZYCH  I OPIEKUŃCZYCH regulują:</vt:lpstr>
      <vt:lpstr>PENSUM NAUCZYCIELI  określone w art. 42 ust. 3 Ustawy z dnia 26 stycznia 1982 r. – Karta Nauczyciela  (tekst jedn. Dz. U. Z 2021 poz. 1762 z późn. zm.)   </vt:lpstr>
      <vt:lpstr>PENSUM NAUCZYCIELI  określone w Uchwale NR LIII/1029/18 Rady Miasta Olsztyna z dnia 26 września 2018 r. (Dziennik Urzędowy Województwa Warmińsko-Mazurskiego z 2018 roku, poz. 4342) /zgodnie z art. 42 ust. 7  </vt:lpstr>
      <vt:lpstr>PENSUM NAUCZYCIELA PROWADZĄCEGO ZAJĘCIA REWALIDACYJNE</vt:lpstr>
      <vt:lpstr>1. WYLICZENIE Pensum „UŚREDNIONEGO”</vt:lpstr>
      <vt:lpstr>2. WYLICZENIE Pensum „UŚREDNIONEGO”</vt:lpstr>
      <vt:lpstr>3. WYLICZENIE Pensum NAUCZYCIELA  PROWADZĄCEGO ZAJĘCIA Z ZAKRESU PPP</vt:lpstr>
      <vt:lpstr>4. WYLICZENIE Pensum NAUCZYCIELA  PROWADZĄCEGO ZAJĘCIA REWALIDACYJNE</vt:lpstr>
      <vt:lpstr>KWALIFIKACJE NAUCZYCIELI PROWADZĄCYCH  ZAJĘCIA Z ZAKRESU POMOCY PSYCHOLOGICZNO - PEDAGOGICZNEJ</vt:lpstr>
      <vt:lpstr> Bardzo 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i sposób organizowania pomocy psychologiczno-pedagogicznej zgodnie z przepisami prawa</dc:title>
  <dc:creator>Alicja Pogorzelska</dc:creator>
  <cp:lastModifiedBy>Alicja Pogorzelska</cp:lastModifiedBy>
  <cp:revision>130</cp:revision>
  <dcterms:created xsi:type="dcterms:W3CDTF">2022-05-04T10:16:34Z</dcterms:created>
  <dcterms:modified xsi:type="dcterms:W3CDTF">2022-06-01T12:03:14Z</dcterms:modified>
</cp:coreProperties>
</file>