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7" r:id="rId3"/>
    <p:sldId id="271" r:id="rId4"/>
    <p:sldId id="258" r:id="rId5"/>
    <p:sldId id="259" r:id="rId6"/>
    <p:sldId id="260" r:id="rId7"/>
    <p:sldId id="261" r:id="rId8"/>
    <p:sldId id="269" r:id="rId9"/>
    <p:sldId id="270" r:id="rId10"/>
    <p:sldId id="262" r:id="rId11"/>
    <p:sldId id="263" r:id="rId12"/>
    <p:sldId id="264" r:id="rId13"/>
    <p:sldId id="26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3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:\Users\sp12.a.pogorzelska\AppData\Local\Microsoft\Windows\INetCache\Content.MSO\93D5294.tmp">
            <a:extLst>
              <a:ext uri="{FF2B5EF4-FFF2-40B4-BE49-F238E27FC236}">
                <a16:creationId xmlns:a16="http://schemas.microsoft.com/office/drawing/2014/main" id="{2B745B56-7EEB-4B07-9C90-64E37DA02A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7" y="2670099"/>
            <a:ext cx="5002635" cy="30441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E4FAF7D0-3FB9-450C-8DFD-609B5852BDA6}"/>
              </a:ext>
            </a:extLst>
          </p:cNvPr>
          <p:cNvSpPr/>
          <p:nvPr/>
        </p:nvSpPr>
        <p:spPr>
          <a:xfrm>
            <a:off x="822121" y="469783"/>
            <a:ext cx="9991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Szkole Podstawowej nr 12 </a:t>
            </a:r>
            <a:br>
              <a:rPr lang="pl-PL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Olsztynie stosujemy </a:t>
            </a:r>
            <a:br>
              <a:rPr lang="pl-PL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ocenianie kształtujące „OK”</a:t>
            </a:r>
            <a:endParaRPr lang="pl-PL" sz="48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EE1333B-8C16-493E-9DBC-7964083D0D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4" y="138569"/>
            <a:ext cx="1809225" cy="1665064"/>
          </a:xfrm>
          <a:prstGeom prst="rect">
            <a:avLst/>
          </a:prstGeom>
          <a:noFill/>
        </p:spPr>
      </p:pic>
      <p:pic>
        <p:nvPicPr>
          <p:cNvPr id="1028" name="Picture 4" descr="Fundacja Budząca się Szkoła - „Tam, gdzie liczą się głównie wyniki, traci  się z oczu człowieka.”">
            <a:extLst>
              <a:ext uri="{FF2B5EF4-FFF2-40B4-BE49-F238E27FC236}">
                <a16:creationId xmlns:a16="http://schemas.microsoft.com/office/drawing/2014/main" id="{171CB84A-5335-43CA-A18B-9226CF0F3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44" y="2670099"/>
            <a:ext cx="6669248" cy="304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1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93026B-110B-4C92-9FAF-70658BC10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60" y="615529"/>
            <a:ext cx="9603275" cy="1049235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DIALOG: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1B4F2D-5B62-4E26-88AF-5DE48E50A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2015732"/>
            <a:ext cx="10744461" cy="345061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Organizowanie w klasie dyskusji, zadawanie pytań i zadań przynoszących informacje, czy i jak uczniowie się uczą.</a:t>
            </a:r>
            <a:endParaRPr lang="pl-PL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Lekcja powinna być dialogiem pomiędzy nauczycielem a uczniami. Jego celem jest stymulowanie ciekawości uczniów oraz zachęcanie ich do rozważań i samodzielnego poszukiwania odpowiedzi. W oparciu o posiadaną przez uczniów wiedzę, nauczyciel formułuje zadania mające na celu tworzenie porównań i map myślowych.</a:t>
            </a:r>
            <a:endParaRPr lang="pl-PL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Dzięki prowadzonemu przez nauczyciela dialogowi na temat tego, co uczniowie już zrozumieli, a na co należy poświęcić więcej czasu, wie on, na jakim etapie nauki są jego uczniowie i do tej wiedzy dostosowuje swoje nauczanie.</a:t>
            </a:r>
            <a:endParaRPr lang="pl-PL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(w oparciu o podejmowany dialog z uczniami) stale monitoruje stan wiedzy i umiejętności swoich uczniów i „nie przechodzi z materiałem dalej”, jeśli jego uczniowie jeszcze nie są na to gotowi.</a:t>
            </a:r>
            <a:endParaRPr lang="pl-PL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D:\Users\sp12.a.pogorzelska\AppData\Local\Microsoft\Windows\INetCache\Content.MSO\AA2CB134.tmp">
            <a:extLst>
              <a:ext uri="{FF2B5EF4-FFF2-40B4-BE49-F238E27FC236}">
                <a16:creationId xmlns:a16="http://schemas.microsoft.com/office/drawing/2014/main" id="{5F248254-F35F-4D3A-BCD8-F677040F49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0" y="142613"/>
            <a:ext cx="3426589" cy="177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FAFC610-E9EF-46AE-8712-3D06A75D8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475" y="5331318"/>
            <a:ext cx="2743200" cy="160620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EE1333B-8C16-493E-9DBC-7964083D0D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5" y="189941"/>
            <a:ext cx="1867949" cy="1731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695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39DD7-1429-40E1-A727-6ADC39CA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19451"/>
            <a:ext cx="9603275" cy="1434304"/>
          </a:xfrm>
        </p:spPr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INFORMACJA ZWROTNA 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1C4E6E-D4FF-4BAC-82C2-6DF48F93B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1" y="2015732"/>
            <a:ext cx="10970964" cy="345061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Udzielanie uczniom takich informacji zwrotnych, które umożliwiają uczniom widoczny postęp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Stopień, który nauczyciel wystawia uczniowi (podsumowujący jego pracę) niejednokrotnie nie jest informacją użyteczną. Stąd też w systemie OK nauczyciel stosuje w procesie uczenia się formę wyczerpującego komentarza – informacji zwrotnej. Stara się przy tym, aby informacja zwrotna często „gościła” w toku danej lekcji, odnosiła się do wcześniej ustalonych kryteriów sukcesu oraz odpowiadała na cztery podstawowe pytania: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uczeń zrobił dobrze?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należy poprawić?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należy to poprawić?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uczeń ma się dalej rozwijać?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 descr="Co to jest ocenianie kształtujące?">
            <a:extLst>
              <a:ext uri="{FF2B5EF4-FFF2-40B4-BE49-F238E27FC236}">
                <a16:creationId xmlns:a16="http://schemas.microsoft.com/office/drawing/2014/main" id="{7130662B-3D8E-4F68-97C2-84A16F0F087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81" y="3741038"/>
            <a:ext cx="3289969" cy="236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D18DF1A-5CBF-4A83-B34F-0176257A3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832" y="327678"/>
            <a:ext cx="2214756" cy="160706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2850BBF-3177-4EF9-8883-8385E471397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3" y="122617"/>
            <a:ext cx="1867949" cy="1731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752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9E4C02-8966-44E0-804E-0F0211E2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WSPÓŁPRACA UCZNIÓW, 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CZYLI WZAJEMNE NAUCZANIE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566774-8A31-470E-8A6C-A30AE1A3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2015732"/>
            <a:ext cx="11635530" cy="345061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Umożliwia uczennicom i uczniom korzystanie w procesie uczenia się z wiedzy </a:t>
            </a:r>
            <a:b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umiejętności koleżanek i kolegów.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systemie OK nauczyciel wychodzi z założenia, że człowiek najlepiej uczy się w grupie, ponieważ proces nauczania jest procesem społecznym. Wobec tego nauczyciel tak organizuje proces uczenia się, aby uczniowie pracowali w parach lub w zespołach. Dzięki temu uczniowie nie tylko </a:t>
            </a:r>
            <a:r>
              <a:rPr lang="pl-PL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uczą się od siebie nawzajem, ale także kształtują w sobie umiejętność współpracy.</a:t>
            </a:r>
            <a:endParaRPr lang="pl-PL" sz="1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toku pracy grupowej, uczniowie również – na podstawie poznanych wcześniej kryteriów – przekazują sobie informację zwrotną o wykonanej pracy.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 descr="D:\Users\sp12.a.pogorzelska\AppData\Local\Microsoft\Windows\INetCache\Content.MSO\D08AF8AD.tmp">
            <a:extLst>
              <a:ext uri="{FF2B5EF4-FFF2-40B4-BE49-F238E27FC236}">
                <a16:creationId xmlns:a16="http://schemas.microsoft.com/office/drawing/2014/main" id="{F0114540-E6BA-4152-B140-6E6D0A1FA5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004" y="158261"/>
            <a:ext cx="2531793" cy="182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E896F4-5281-4D6B-8D44-D9DC5357C8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16" y="5159229"/>
            <a:ext cx="3109522" cy="1698771"/>
          </a:xfrm>
          <a:prstGeom prst="rect">
            <a:avLst/>
          </a:prstGeom>
          <a:noFill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810F8E0-C3F9-4C48-A5C2-2099FF7EDC4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5" y="189941"/>
            <a:ext cx="1943450" cy="1825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69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7723E-DEEC-439F-A08E-3F5257F9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ODPOWIEDZIALNOŚĆ   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1F6FDB-6C96-43E6-8B65-27EC5A35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51" y="2015732"/>
            <a:ext cx="11417416" cy="3450613"/>
          </a:xfrm>
        </p:spPr>
        <p:txBody>
          <a:bodyPr>
            <a:normAutofit lnSpcReduction="10000"/>
          </a:bodyPr>
          <a:lstStyle/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Wspomaganie uczniów, by stali się autorami </a:t>
            </a:r>
            <a:b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podmiotami swojego procesu uczenia się</a:t>
            </a:r>
            <a:endParaRPr lang="pl-P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systemie OK nauczyciel podejmuje różnorodne działania motywujące ucznia do nauki. Ważne jest przy tym wzmacnianie w uczniach poczucia własnej wartości oraz budowanie emocjonalnego zainteresowania nauczanym przedmiotem.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Wśród działań motywujących odnajdujemy m.in.: budowanie zainteresowania nauczanymi zagadnieniami, wskazywanie przydatności nauczanych treści w życiu codziennym, odnoszenie poznanych treści do otaczającego świata, zapraszanie do współpracy rodziców, zachęcanie uczniów do stosowania samooceny, zadawanie pytań kluczowych, czyli takich, które w ciekawy sposób pokazują szerszy kontekst tematu (np. Jak odróżnisz wodę destylowaną od wody mineralnej?).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 descr="Kurs z certyfikatem: Odpowiedzialność prawna dyrektora i nauczyciela z  tytułu niedopełnienia obowiązku zapewnienia bezpieczeństwa uczniom">
            <a:extLst>
              <a:ext uri="{FF2B5EF4-FFF2-40B4-BE49-F238E27FC236}">
                <a16:creationId xmlns:a16="http://schemas.microsoft.com/office/drawing/2014/main" id="{5297F3BD-CB53-4C78-B253-B4DB26D864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66" y="5628323"/>
            <a:ext cx="2114550" cy="148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1F4C09-1E74-418B-9372-703AF11A21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27" y="5176007"/>
            <a:ext cx="2732026" cy="1681993"/>
          </a:xfrm>
          <a:prstGeom prst="rect">
            <a:avLst/>
          </a:prstGeom>
          <a:noFill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28E2254-1BC2-4B71-BF02-079BFE14A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064" y="205727"/>
            <a:ext cx="2442635" cy="205930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922919C-861A-414A-8C39-51B807FB29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5" y="189941"/>
            <a:ext cx="2111230" cy="1932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958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5267D1-E3AD-4DC6-96EF-8127D3AA5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96" y="-1661845"/>
            <a:ext cx="9603275" cy="104923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ADCEE5-D444-4126-8E60-B8F3C3260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96" y="2724348"/>
            <a:ext cx="11280395" cy="37435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zadań każdego z nauczycieli należy i od każdego z Nauczycieli zależy, </a:t>
            </a:r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jaki sposób będzie stosował w praktyce ocenianie kształtujące na swoich zajęciach w Szkole Podstawowej nr 12 w Olsztynie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l-PL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Alicja Pogorzelska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SP 12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prezentacji wykorzystałam zdjęcia szkoły oraz grafikę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Centrum Edukacji Obywatelskiej </a:t>
            </a:r>
          </a:p>
          <a:p>
            <a:pPr marL="0" indent="0">
              <a:buNone/>
            </a:pPr>
            <a:r>
              <a:rPr lang="pl-PL" dirty="0"/>
              <a:t>                                                                                                                                     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</a:t>
            </a:r>
          </a:p>
        </p:txBody>
      </p:sp>
      <p:pic>
        <p:nvPicPr>
          <p:cNvPr id="4098" name="Picture 2" descr="Fundacja Budząca się Szkoła - „Tam, gdzie liczą się głównie wyniki, traci  się z oczu człowieka.”">
            <a:extLst>
              <a:ext uri="{FF2B5EF4-FFF2-40B4-BE49-F238E27FC236}">
                <a16:creationId xmlns:a16="http://schemas.microsoft.com/office/drawing/2014/main" id="{3C3E84F4-C448-4BC3-B258-74CFF2FE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54" y="329748"/>
            <a:ext cx="9205520" cy="221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DUNEWS.PL - portal o nowoczesnej edukacji - Współpraca w szkole">
            <a:extLst>
              <a:ext uri="{FF2B5EF4-FFF2-40B4-BE49-F238E27FC236}">
                <a16:creationId xmlns:a16="http://schemas.microsoft.com/office/drawing/2014/main" id="{AF1C21D2-F19D-4028-9ECA-6E37F63C0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00" y="4425651"/>
            <a:ext cx="3791041" cy="22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Jak (Bos grunniens, Bos mutus). | DinoAnimals.pl">
            <a:extLst>
              <a:ext uri="{FF2B5EF4-FFF2-40B4-BE49-F238E27FC236}">
                <a16:creationId xmlns:a16="http://schemas.microsoft.com/office/drawing/2014/main" id="{9A3BE286-83D5-48EE-B4F3-B695EDB9444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667" y="3741490"/>
            <a:ext cx="2869034" cy="2223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AADE4A-785A-4FCA-B781-AEC12B5D7D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" y="329749"/>
            <a:ext cx="2150554" cy="2213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996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 Olsztynie powstała nowa Szkoła Podstawowa nr 12">
            <a:extLst>
              <a:ext uri="{FF2B5EF4-FFF2-40B4-BE49-F238E27FC236}">
                <a16:creationId xmlns:a16="http://schemas.microsoft.com/office/drawing/2014/main" id="{09977EE0-9CBC-4526-B4F1-66659BAE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1" y="587229"/>
            <a:ext cx="10964411" cy="459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1F49052-2904-4DB0-8FA5-9021932D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800" y="4093828"/>
            <a:ext cx="6404774" cy="191895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380CC56-8ECA-4157-9789-9E91AA45962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2" y="4093828"/>
            <a:ext cx="3011648" cy="1988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773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AAF7F86-AD29-4231-939F-07F21A1E1E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75" y="243282"/>
            <a:ext cx="3238152" cy="2642532"/>
          </a:xfrm>
          <a:prstGeom prst="rect">
            <a:avLst/>
          </a:prstGeom>
          <a:noFill/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A53255E-C62F-4B3C-8695-37CA84E59658}"/>
              </a:ext>
            </a:extLst>
          </p:cNvPr>
          <p:cNvSpPr/>
          <p:nvPr/>
        </p:nvSpPr>
        <p:spPr>
          <a:xfrm>
            <a:off x="135622" y="3241962"/>
            <a:ext cx="11920756" cy="93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Uczeń jest OK</a:t>
            </a:r>
            <a:r>
              <a:rPr lang="pl-PL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pl-PL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Nauczyciel jest OK</a:t>
            </a:r>
            <a:r>
              <a:rPr lang="pl-PL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8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D7017E-41EE-4A11-BF93-30B5EC5BB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Czym jest ocenianie kształtujące?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852F76-BACF-4F24-AC59-AE220149F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9717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Ocenianie kształtujące to metoda pracy nauczycieli i uczniów pomagająca uczniom w uczeniu się i zdobywaniu nowej wiedzy i umiejętności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nie wyłącznie realizowanie programu nauczania.</a:t>
            </a:r>
          </a:p>
          <a:p>
            <a:pPr marL="0" indent="0">
              <a:buNone/>
            </a:pP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Przyświecają nam następujące idee: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Systematyczne pozyskiwanie przez nauczyciela informacji o przebiegu procesu uczenia się ucznia </a:t>
            </a:r>
            <a:b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nie tylko w perspektywie realizacji tematu czy działu obejmujących wiele spotkań, ale już w toku trwania danej jednostki lekcyjnej. Dzięki temu nauczyciel może „tu i teraz” modyfikować dalsze nauczanie i dawać </a:t>
            </a: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uczniom informację zwrotną pomagającą im w nauce.</a:t>
            </a:r>
            <a:endParaRPr lang="pl-PL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Pokazanie uczniowi, że to on jest odpowiedzialny za naukę i ukierunkowanie swojego rozwoju. </a:t>
            </a:r>
            <a:b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Rolą nauczyciela zaś powinno być udzielanie uczniowi wsparcia oraz monitorowanie jego postępów.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25FF965-C740-4451-8C00-7B44BF00E5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4" y="138569"/>
            <a:ext cx="1809225" cy="1665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00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3AAE71-3A6E-4644-8CE0-89876914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najlepsze rezultaty OK przynoszą: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D1888-839F-43AF-BFD1-FBD9BEDF3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61" y="2015732"/>
            <a:ext cx="11694253" cy="345061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nauczania,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eksponowanie celów lekcji i kryteriów sukcesu,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przekazywanie informacji zwrotnej,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pozytywne relacje nauczyciel‑uczeń.</a:t>
            </a:r>
          </a:p>
          <a:p>
            <a:pPr marL="0" indent="0">
              <a:buNone/>
            </a:pP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DA3814-371D-49D8-9F45-4395C05E6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636" y="3867325"/>
            <a:ext cx="3613712" cy="271028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10B04B1-F3F4-424B-81D0-5C89880D80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4" y="138569"/>
            <a:ext cx="1809225" cy="1665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73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43C46F-339F-4985-8E43-90753BD9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47" y="327171"/>
            <a:ext cx="10023008" cy="213080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filarów- STRATEGII OK, stanowiących fundament organizacji procesu nauczania. </a:t>
            </a:r>
            <a:br>
              <a:rPr lang="pl-PL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FFE3F1-772F-442E-AF77-44550D1DC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D:\Users\sp12.a.pogorzelska\AppData\Local\Microsoft\Windows\INetCache\Content.MSO\5E3CB918.tmp">
            <a:extLst>
              <a:ext uri="{FF2B5EF4-FFF2-40B4-BE49-F238E27FC236}">
                <a16:creationId xmlns:a16="http://schemas.microsoft.com/office/drawing/2014/main" id="{A6214788-9C39-403E-AE9F-6F0ACC3ED1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75" y="1719744"/>
            <a:ext cx="10023007" cy="430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EE1333B-8C16-493E-9DBC-7964083D0D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" y="716350"/>
            <a:ext cx="1867949" cy="1731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746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7A6932-4239-4E66-9B9E-86D25F3D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dirty="0"/>
              <a:t>           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 I KRYTERIA SUKCESU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 descr="D:\Users\sp12.a.pogorzelska\AppData\Local\Microsoft\Windows\INetCache\Content.MSO\7FBC6DAF.tmp">
            <a:extLst>
              <a:ext uri="{FF2B5EF4-FFF2-40B4-BE49-F238E27FC236}">
                <a16:creationId xmlns:a16="http://schemas.microsoft.com/office/drawing/2014/main" id="{27F6A6EE-3780-4924-889B-7F22E62956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521" y="101758"/>
            <a:ext cx="2424419" cy="1581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D:\Users\sp12.a.pogorzelska\AppData\Local\Microsoft\Windows\INetCache\Content.MSO\5AC166B1.tmp">
            <a:extLst>
              <a:ext uri="{FF2B5EF4-FFF2-40B4-BE49-F238E27FC236}">
                <a16:creationId xmlns:a16="http://schemas.microsoft.com/office/drawing/2014/main" id="{E1CC785F-81C6-4062-972E-7ED8242B5A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06" y="5344877"/>
            <a:ext cx="2424419" cy="15815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3F14E23-31B7-4065-BE42-30AA6B33C8B2}"/>
              </a:ext>
            </a:extLst>
          </p:cNvPr>
          <p:cNvSpPr/>
          <p:nvPr/>
        </p:nvSpPr>
        <p:spPr>
          <a:xfrm>
            <a:off x="503339" y="2201965"/>
            <a:ext cx="11409028" cy="30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Określanie i wyjaśnianie uczniom celów uczenia się i kryteriów sukcesu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dba o to, aby uczniowie podczas lekcji znali jej temat, cele oraz kryteria sukcesu.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 lekcji musi być sformułowany w sposób zrozumiały dla każdego ucznia, podany językiem ucznia. </a:t>
            </a:r>
            <a:b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Przed zakończeniem lekcji nauczyciel sprawdza wraz z uczniami, czy cel został osiągnięty.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ustala i podaje uczniom do wiadomości, co będzie podlegało ocenie (tzw.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nacobezu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– na co będziemy zwracać uwag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ę) – kryteria sukcesu.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Każda lekcja i każdy sprawdzian powinny być poprzedzone podaniem uczniom przyjętych kryteriów sukcesu.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Dzięki zastosowaniu I strategii uczeń wie czego i po co będzie się uczył, a także czego wymaga od niego nauczyciel oraz </a:t>
            </a:r>
            <a:b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powinien umieć, aby być ocenionym?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Cele i kryteria są parasolem bezpieczeństwa dla ucznia.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45D33C0-506E-4C45-ABDC-89BA8322D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244" y="4651845"/>
            <a:ext cx="3151464" cy="21043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1F11949-E5A8-44CB-9543-86992149061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4" y="138569"/>
            <a:ext cx="1809225" cy="1665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596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DCF92F-023C-4DA8-918B-580D2D68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8233"/>
            <a:ext cx="9603275" cy="1835521"/>
          </a:xfrm>
        </p:spPr>
        <p:txBody>
          <a:bodyPr/>
          <a:lstStyle/>
          <a:p>
            <a:pPr algn="ctr"/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czym one polegają? jak je rozpoznać wśród tylu szkolnych sytuacji ?</a:t>
            </a:r>
            <a:endParaRPr lang="pl-PL" dirty="0"/>
          </a:p>
        </p:txBody>
      </p:sp>
      <p:pic>
        <p:nvPicPr>
          <p:cNvPr id="1028" name="Picture 4" descr="Może być zdjęciem przedstawiającym 2 osoby, trampolina, kostium, tratwa, pufa i spadochron">
            <a:extLst>
              <a:ext uri="{FF2B5EF4-FFF2-40B4-BE49-F238E27FC236}">
                <a16:creationId xmlns:a16="http://schemas.microsoft.com/office/drawing/2014/main" id="{8E4D8ED0-CB12-4118-BACE-2C8839FD5C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4" y="1853754"/>
            <a:ext cx="1706074" cy="17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że być zdjęciem przedstawiającym 3 osoby, dziecko, miarki kuchenne, garnek, łyżka, kuchenka, sitko i szczypce">
            <a:extLst>
              <a:ext uri="{FF2B5EF4-FFF2-40B4-BE49-F238E27FC236}">
                <a16:creationId xmlns:a16="http://schemas.microsoft.com/office/drawing/2014/main" id="{93A24826-03CA-4437-AF1D-BA7D340FD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2" y="2727189"/>
            <a:ext cx="1745194" cy="17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że być zdjęciem przedstawiającym 14 osób, dziecko, skarpeta i tekst">
            <a:extLst>
              <a:ext uri="{FF2B5EF4-FFF2-40B4-BE49-F238E27FC236}">
                <a16:creationId xmlns:a16="http://schemas.microsoft.com/office/drawing/2014/main" id="{84EC21F3-4EDB-4F6A-92FA-99F4844AD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323" y="4672406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że być zdjęciem przedstawiającym 10 osób, buty i lego">
            <a:extLst>
              <a:ext uri="{FF2B5EF4-FFF2-40B4-BE49-F238E27FC236}">
                <a16:creationId xmlns:a16="http://schemas.microsoft.com/office/drawing/2014/main" id="{89BF4A95-1976-4C7C-98C6-A7DE244C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39" y="1329136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że być zdjęciem przedstawiającym nauka i park">
            <a:extLst>
              <a:ext uri="{FF2B5EF4-FFF2-40B4-BE49-F238E27FC236}">
                <a16:creationId xmlns:a16="http://schemas.microsoft.com/office/drawing/2014/main" id="{A27CE6E7-A67B-4A35-9750-A05380093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015" y="887194"/>
            <a:ext cx="1489309" cy="14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oże być zdjęciem przedstawiającym dziecko, nauka, zabawka dla dzieci i lego">
            <a:extLst>
              <a:ext uri="{FF2B5EF4-FFF2-40B4-BE49-F238E27FC236}">
                <a16:creationId xmlns:a16="http://schemas.microsoft.com/office/drawing/2014/main" id="{4F2CE035-642B-4963-A52C-9740E9D1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9" y="3429000"/>
            <a:ext cx="26162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oże być zdjęciem przedstawiającym nauka, pufa i tablet">
            <a:extLst>
              <a:ext uri="{FF2B5EF4-FFF2-40B4-BE49-F238E27FC236}">
                <a16:creationId xmlns:a16="http://schemas.microsoft.com/office/drawing/2014/main" id="{D4B9ADE7-14A6-4B71-95CD-696DA9DF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61" y="3042097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oże być zdjęciem przedstawiającym nauka">
            <a:extLst>
              <a:ext uri="{FF2B5EF4-FFF2-40B4-BE49-F238E27FC236}">
                <a16:creationId xmlns:a16="http://schemas.microsoft.com/office/drawing/2014/main" id="{EE7D70E0-1479-44AC-93A3-FC92C1E3D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59" y="4541600"/>
            <a:ext cx="1683643" cy="16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oże być zdjęciem przedstawiającym nauka, zabawka dla dzieci, tabela, tablet i lego">
            <a:extLst>
              <a:ext uri="{FF2B5EF4-FFF2-40B4-BE49-F238E27FC236}">
                <a16:creationId xmlns:a16="http://schemas.microsoft.com/office/drawing/2014/main" id="{4B5F8022-D6F4-416A-A6E6-A70BB2A71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19" y="4091331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rak dostępnego opisu zdjęcia.">
            <a:extLst>
              <a:ext uri="{FF2B5EF4-FFF2-40B4-BE49-F238E27FC236}">
                <a16:creationId xmlns:a16="http://schemas.microsoft.com/office/drawing/2014/main" id="{75408EEF-B464-453A-ABD4-EB2914BF6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89" y="3047475"/>
            <a:ext cx="2057727" cy="205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rak dostępnego opisu zdjęcia.">
            <a:extLst>
              <a:ext uri="{FF2B5EF4-FFF2-40B4-BE49-F238E27FC236}">
                <a16:creationId xmlns:a16="http://schemas.microsoft.com/office/drawing/2014/main" id="{8D9A18D1-529E-4176-877A-61DC4E52E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33" y="2510233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rak dostępnego opisu zdjęcia.">
            <a:extLst>
              <a:ext uri="{FF2B5EF4-FFF2-40B4-BE49-F238E27FC236}">
                <a16:creationId xmlns:a16="http://schemas.microsoft.com/office/drawing/2014/main" id="{23102F42-B909-4D48-934B-3194F5307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4" y="5208582"/>
            <a:ext cx="1683643" cy="16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Brak dostępnego opisu zdjęcia.">
            <a:extLst>
              <a:ext uri="{FF2B5EF4-FFF2-40B4-BE49-F238E27FC236}">
                <a16:creationId xmlns:a16="http://schemas.microsoft.com/office/drawing/2014/main" id="{E40F37D8-DC5E-41C8-9761-A7A8244F8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88" y="5287816"/>
            <a:ext cx="1636829" cy="16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Brak dostępnego opisu zdjęcia.">
            <a:extLst>
              <a:ext uri="{FF2B5EF4-FFF2-40B4-BE49-F238E27FC236}">
                <a16:creationId xmlns:a16="http://schemas.microsoft.com/office/drawing/2014/main" id="{839A30E9-CFDC-40FE-B34A-690E6B5D5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031" y="1385871"/>
            <a:ext cx="2124108" cy="21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Brak dostępnego opisu zdjęcia.">
            <a:extLst>
              <a:ext uri="{FF2B5EF4-FFF2-40B4-BE49-F238E27FC236}">
                <a16:creationId xmlns:a16="http://schemas.microsoft.com/office/drawing/2014/main" id="{0DEB9382-8252-40B5-B07A-FD0E89727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82" y="4881223"/>
            <a:ext cx="1793660" cy="179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Brak dostępnego opisu zdjęcia.">
            <a:extLst>
              <a:ext uri="{FF2B5EF4-FFF2-40B4-BE49-F238E27FC236}">
                <a16:creationId xmlns:a16="http://schemas.microsoft.com/office/drawing/2014/main" id="{6F1597EB-AC42-44BF-BDE7-9AF5DC30F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2" y="1314450"/>
            <a:ext cx="1799433" cy="141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Brak dostępnego opisu zdjęcia.">
            <a:extLst>
              <a:ext uri="{FF2B5EF4-FFF2-40B4-BE49-F238E27FC236}">
                <a16:creationId xmlns:a16="http://schemas.microsoft.com/office/drawing/2014/main" id="{0C5CE8DD-719C-452D-9E31-C2633293B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08" y="5749152"/>
            <a:ext cx="1572015" cy="10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EFC0F237-DDEF-4922-9346-5CE2A22F56F7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69"/>
            <a:ext cx="1761689" cy="1665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084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E94B7F-B881-4258-922C-C7CB35F0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3" y="0"/>
            <a:ext cx="11308360" cy="204691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>
                <a:solidFill>
                  <a:srgbClr val="13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Uważaj…Każde dziecko przynosi </a:t>
            </a:r>
            <a:br>
              <a:rPr lang="pl-PL" sz="3100" dirty="0">
                <a:solidFill>
                  <a:srgbClr val="13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dirty="0">
                <a:solidFill>
                  <a:srgbClr val="13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szkoły 2 plecaki…</a:t>
            </a:r>
            <a:br>
              <a:rPr lang="pl-PL" sz="3100" dirty="0">
                <a:solidFill>
                  <a:srgbClr val="13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dirty="0">
                <a:solidFill>
                  <a:srgbClr val="13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 zawsze </a:t>
            </a:r>
            <a:br>
              <a:rPr lang="pl-PL" sz="3100" dirty="0">
                <a:solidFill>
                  <a:srgbClr val="13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dirty="0">
                <a:solidFill>
                  <a:srgbClr val="13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tych bagażach pamięta…</a:t>
            </a:r>
            <a:br>
              <a:rPr lang="pl-PL" sz="3100" b="1" dirty="0">
                <a:solidFill>
                  <a:srgbClr val="131212"/>
                </a:solidFill>
                <a:latin typeface="HK Grotesk"/>
              </a:rPr>
            </a:br>
            <a:endParaRPr lang="pl-PL" sz="3100" dirty="0"/>
          </a:p>
        </p:txBody>
      </p:sp>
      <p:pic>
        <p:nvPicPr>
          <p:cNvPr id="2050" name="Picture 2" descr="Grupa Anteris. Płocki Ośrodek Psychoterapii i Rozwoju Osobistego. - 1  września 📖🖊📔📚 1 dzień szkoły Ten wartościowy cytat ma przypomnieć, że  wśród wszystkich zasad, planów, programów, reżimów sanitarnych, zawsze  najważniejszy jest człowiek">
            <a:extLst>
              <a:ext uri="{FF2B5EF4-FFF2-40B4-BE49-F238E27FC236}">
                <a16:creationId xmlns:a16="http://schemas.microsoft.com/office/drawing/2014/main" id="{5A4DA5D0-9B99-47D9-A8A9-67F823B7E5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1" y="2130804"/>
            <a:ext cx="5559105" cy="36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mila Olga Psychologia - 😡😁 Każda niesie za sobą pewną wiadomość. Każdy  ma prawo do odczuwania różnych emocji. Chcielibyśmy, aby nasze dzieci były  zawsze radosne, aby nic co złe się nie przytrafiało.">
            <a:extLst>
              <a:ext uri="{FF2B5EF4-FFF2-40B4-BE49-F238E27FC236}">
                <a16:creationId xmlns:a16="http://schemas.microsoft.com/office/drawing/2014/main" id="{37C915A7-A71B-4783-A912-ACBFEBE4E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26" y="2130804"/>
            <a:ext cx="6174296" cy="36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6682E32-AD85-4772-8CE1-7A3B096DD7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" y="105013"/>
            <a:ext cx="1893116" cy="1707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15202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Galeria</Template>
  <TotalTime>163</TotalTime>
  <Words>445</Words>
  <Application>Microsoft Office PowerPoint</Application>
  <PresentationFormat>Panoramiczny</PresentationFormat>
  <Paragraphs>51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MT</vt:lpstr>
      <vt:lpstr>HK Grotesk</vt:lpstr>
      <vt:lpstr>Times New Roman</vt:lpstr>
      <vt:lpstr>Wingdings</vt:lpstr>
      <vt:lpstr>Galeria</vt:lpstr>
      <vt:lpstr>Prezentacja programu PowerPoint</vt:lpstr>
      <vt:lpstr>Prezentacja programu PowerPoint</vt:lpstr>
      <vt:lpstr>Prezentacja programu PowerPoint</vt:lpstr>
      <vt:lpstr>Czym jest ocenianie kształtujące? OK?</vt:lpstr>
      <vt:lpstr>najlepsze rezultaty OK przynoszą: </vt:lpstr>
      <vt:lpstr>5 filarów- STRATEGII OK, stanowiących fundament organizacji procesu nauczania.     </vt:lpstr>
      <vt:lpstr>              1. CELE I KRYTERIA SUKCESU </vt:lpstr>
      <vt:lpstr>Na czym one polegają? jak je rozpoznać wśród tylu szkolnych sytuacji ?</vt:lpstr>
      <vt:lpstr>Uważaj…Każde dziecko przynosi  do szkoły 2 plecaki… Nauczyciel zawsze  o tych bagażach pamięta… </vt:lpstr>
      <vt:lpstr>2. DIALOG: </vt:lpstr>
      <vt:lpstr>3. INFORMACJA ZWROTNA   </vt:lpstr>
      <vt:lpstr>4. WSPÓŁPRACA UCZNIÓW,  CZYLI WZAJEMNE NAUCZANIE </vt:lpstr>
      <vt:lpstr>5. ODPOWIEDZIALNOŚĆ   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Alicja Pogorzelska</dc:creator>
  <cp:lastModifiedBy>Alicja Pogorzelska</cp:lastModifiedBy>
  <cp:revision>18</cp:revision>
  <dcterms:created xsi:type="dcterms:W3CDTF">2023-07-10T11:09:28Z</dcterms:created>
  <dcterms:modified xsi:type="dcterms:W3CDTF">2023-08-10T09:16:52Z</dcterms:modified>
</cp:coreProperties>
</file>