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7" r:id="rId4"/>
    <p:sldId id="25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73" r:id="rId15"/>
    <p:sldId id="269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184731-2495-4C5E-84D7-045E260A3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DA4DC5-9C94-4C6C-A12F-2E0C8D69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417E23-0DEA-4547-A606-7CFA5377F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/>
          </a:bodyPr>
          <a:lstStyle/>
          <a:p>
            <a:pPr algn="ctr"/>
            <a:r>
              <a:rPr lang="pl-PL" dirty="0" err="1"/>
              <a:t>Paraolipiada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F06B2D-3FE9-423E-A286-BA595A1F7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827916"/>
            <a:ext cx="9052560" cy="444868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5EB94A-B292-49EF-BB8E-620CAC7CA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91"/>
          <a:stretch/>
        </p:blipFill>
        <p:spPr>
          <a:xfrm>
            <a:off x="635457" y="640080"/>
            <a:ext cx="10916463" cy="3316489"/>
          </a:xfrm>
          <a:prstGeom prst="rect">
            <a:avLst/>
          </a:prstGeom>
        </p:spPr>
      </p:pic>
      <p:grpSp>
        <p:nvGrpSpPr>
          <p:cNvPr id="17" name="Group 13">
            <a:extLst>
              <a:ext uri="{FF2B5EF4-FFF2-40B4-BE49-F238E27FC236}">
                <a16:creationId xmlns:a16="http://schemas.microsoft.com/office/drawing/2014/main" id="{CB1E5C71-0EB0-4D54-8D8A-3F99A169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6147C6D7-07CB-4821-9F9F-6D0374810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748738-A09C-4DCD-A808-FA8B235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69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4FC6F7-9749-4654-997B-9306E448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75057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Narciarstwo</a:t>
            </a:r>
            <a:r>
              <a:rPr lang="en-US" sz="4400" dirty="0"/>
              <a:t> </a:t>
            </a:r>
            <a:r>
              <a:rPr lang="en-US" sz="4400" dirty="0" err="1"/>
              <a:t>alpejskie</a:t>
            </a:r>
            <a:endParaRPr lang="en-US" sz="4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4451F56-5CB5-48E7-8FB7-629654B118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32424" b="2"/>
          <a:stretch/>
        </p:blipFill>
        <p:spPr bwMode="auto">
          <a:xfrm>
            <a:off x="633999" y="640080"/>
            <a:ext cx="4794199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E63F14-9470-4093-93C2-11335F908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1549908"/>
            <a:ext cx="5299585" cy="405079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samym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narciarstwo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zjazdowe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rozgrywane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następujące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konkurencje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slalom, slalom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zjazd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kombinacja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mężczyzn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zawodach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udział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niewidome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niedowidzące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przewodnikiem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amputacjami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innymi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schorzeniami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narządu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ruchu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poruszające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pozycji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siedzącej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sprzęcie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sit-ski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indywidualnie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dopasowane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zawodnika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siedzisko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nartą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zjazdową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krótkimi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kulonartami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podporu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sterowania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29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605258-D75C-4EF6-BCC5-24755B16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580" y="210566"/>
            <a:ext cx="4920019" cy="2021553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solidFill>
                  <a:schemeClr val="tx1"/>
                </a:solidFill>
              </a:rPr>
              <a:t>Curling na wózkach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Dyscypliny Pjongczang 2018: curling na wózkach - niepelnosprawni.pl">
            <a:extLst>
              <a:ext uri="{FF2B5EF4-FFF2-40B4-BE49-F238E27FC236}">
                <a16:creationId xmlns:a16="http://schemas.microsoft.com/office/drawing/2014/main" id="{37266D75-A920-49AB-9710-21D78EC53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13047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46E92A-7801-4E86-B120-B73580255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8" y="2128454"/>
            <a:ext cx="4920019" cy="4334490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polega na wypychaniu ważących 19,96 kg granitowych kamieni po torze lodowym o długości ok. 45 m tak, by zatrzymały się najbliżej środka tarczy o średnicy 183 cm, złożonej z czterech okręgów. Skład zawodników jest obowiązkowo damsko-męski. Wygrywa drużyna, która więcej kamieni umieści bliżej środka tarczy. Celem precyzji pchania kamienia stosuje się kij – przedłużacz (extender) o regulowanej długości, zakończony specjalnym uchwytem trzymającym rączkę kamienia. </a:t>
            </a:r>
          </a:p>
          <a:p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8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araolimpiada. Polscy paraolimpijczycy powitani jak bohaterowie - Przegląd  Sportowy">
            <a:extLst>
              <a:ext uri="{FF2B5EF4-FFF2-40B4-BE49-F238E27FC236}">
                <a16:creationId xmlns:a16="http://schemas.microsoft.com/office/drawing/2014/main" id="{13E591A3-B1E1-422F-98A2-AEF4CD259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 bwMode="auto">
          <a:xfrm>
            <a:off x="0" y="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76694C-2F9B-4A7D-89F5-76F63DA1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pl-PL"/>
              <a:t>Paraolimpiada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68D86-1641-4FAF-A143-037EA720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395231"/>
            <a:ext cx="4972651" cy="2131151"/>
          </a:xfrm>
        </p:spPr>
        <p:txBody>
          <a:bodyPr anchor="ctr">
            <a:normAutofit/>
          </a:bodyPr>
          <a:lstStyle/>
          <a:p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Ludzie z niepełnosprawnością byliby szczęśliwsi w Polsce, gdybyśmy potrafili dostrzec i docenić ich zmagania z przeciwnościami losu.</a:t>
            </a:r>
          </a:p>
          <a:p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paraolimpiadzie zawodnik walczy nie tylko z przeciwnikami, ale także z własnymi ułomnościami i pokazuje wielki hart ducha.</a:t>
            </a:r>
          </a:p>
          <a:p>
            <a:endParaRPr lang="pl-PL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56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6D28A-6B3D-42E3-9ADE-108A9AE9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FAA0EF-EA3B-4A4E-BA4A-F22001C22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Aktywność sportowa osób z niepełnosprawnością rozumiana jest jako forma uczestnictwa w kulturze fizycznej osób, których głównym celem jest utrzymanie, bądź poprawa, sprawności funkcjonalnej - usprawniania wydolności organizmu, samodzielności i szeroko rozumianej sprawności fizycznej. Sportowcy z niepełnosprawnością, rekreację zastępują regularnym treningiem, a cel jest jeden - poprawa osiąganych wyników.</a:t>
            </a:r>
          </a:p>
        </p:txBody>
      </p:sp>
    </p:spTree>
    <p:extLst>
      <p:ext uri="{BB962C8B-B14F-4D97-AF65-F5344CB8AC3E}">
        <p14:creationId xmlns:p14="http://schemas.microsoft.com/office/powerpoint/2010/main" val="365426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C06E3-A654-414E-BDB8-17DCAE23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09550"/>
            <a:ext cx="10058400" cy="1304925"/>
          </a:xfrm>
        </p:spPr>
        <p:txBody>
          <a:bodyPr>
            <a:normAutofit/>
          </a:bodyPr>
          <a:lstStyle/>
          <a:p>
            <a:pPr algn="ctr"/>
            <a:r>
              <a:rPr kumimoji="0" lang="pl-PL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Nasi paraolimpijczycy - Tokio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D772B34-B77A-4489-A5E0-2C094A64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500" y="1514475"/>
            <a:ext cx="9134519" cy="51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770AC2-DE51-408C-800B-9E52C50D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Renata śliwińska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9938148-2B36-4AEC-A059-2094FEE7E9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23079" r="1583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165048-702D-48D1-A805-25524ECC4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b="1">
                <a:effectLst/>
              </a:rPr>
              <a:t>Motto życiowe:</a:t>
            </a:r>
            <a:r>
              <a:rPr lang="en-US" sz="1500">
                <a:effectLst/>
              </a:rPr>
              <a:t> Ciężka praca znaczy więcej niż sam talent</a:t>
            </a:r>
            <a:br>
              <a:rPr lang="en-US" sz="1500">
                <a:effectLst/>
              </a:rPr>
            </a:br>
            <a:r>
              <a:rPr lang="en-US" sz="1500" b="1">
                <a:effectLst/>
              </a:rPr>
              <a:t>Miejsce zamieszkania:</a:t>
            </a:r>
            <a:r>
              <a:rPr lang="en-US" sz="1500">
                <a:effectLst/>
              </a:rPr>
              <a:t> Gorzów Wielkopolski</a:t>
            </a:r>
            <a:br>
              <a:rPr lang="en-US" sz="1500">
                <a:effectLst/>
              </a:rPr>
            </a:br>
            <a:r>
              <a:rPr lang="en-US" sz="1500" b="1">
                <a:effectLst/>
              </a:rPr>
              <a:t>Data urodzenia:</a:t>
            </a:r>
            <a:r>
              <a:rPr lang="en-US" sz="1500">
                <a:effectLst/>
              </a:rPr>
              <a:t> 05.09.1996</a:t>
            </a:r>
            <a:br>
              <a:rPr lang="en-US" sz="1500">
                <a:effectLst/>
              </a:rPr>
            </a:br>
            <a:r>
              <a:rPr lang="en-US" sz="1500" b="1">
                <a:effectLst/>
              </a:rPr>
              <a:t>Klasa sportowa:  </a:t>
            </a:r>
            <a:r>
              <a:rPr lang="en-US" sz="1500">
                <a:effectLst/>
              </a:rPr>
              <a:t>F40</a:t>
            </a:r>
            <a:br>
              <a:rPr lang="en-US" sz="1500">
                <a:effectLst/>
              </a:rPr>
            </a:br>
            <a:br>
              <a:rPr lang="en-US" sz="1500">
                <a:effectLst/>
              </a:rPr>
            </a:br>
            <a:r>
              <a:rPr lang="en-US" sz="1500" b="1">
                <a:effectLst/>
              </a:rPr>
              <a:t>Najważniejsze osiągnięcia:</a:t>
            </a:r>
            <a:br>
              <a:rPr lang="en-US" sz="1500">
                <a:effectLst/>
              </a:rPr>
            </a:br>
            <a:r>
              <a:rPr lang="en-US" sz="1500">
                <a:effectLst/>
              </a:rPr>
              <a:t>2016 ME Grosetto: zloto pchnięcie kulą</a:t>
            </a:r>
            <a:br>
              <a:rPr lang="en-US" sz="1500">
                <a:effectLst/>
              </a:rPr>
            </a:br>
            <a:r>
              <a:rPr lang="en-US" sz="1500">
                <a:effectLst/>
              </a:rPr>
              <a:t>2017 MŚ Londyn: srebro pchniecie kulą</a:t>
            </a:r>
            <a:br>
              <a:rPr lang="en-US" sz="1500">
                <a:effectLst/>
              </a:rPr>
            </a:br>
            <a:r>
              <a:rPr lang="en-US" sz="1500">
                <a:effectLst/>
              </a:rPr>
              <a:t>2018 ME Berlin: złoto w pchniecie kulą oraz srebro w rzucie dyskiem</a:t>
            </a:r>
            <a:br>
              <a:rPr lang="en-US" sz="1500">
                <a:effectLst/>
              </a:rPr>
            </a:br>
            <a:r>
              <a:rPr lang="en-US" sz="1500">
                <a:effectLst/>
              </a:rPr>
              <a:t>2019 MŚ Dubaj: srebro pchnięcie kulą</a:t>
            </a:r>
          </a:p>
          <a:p>
            <a:pPr marL="0"/>
            <a:br>
              <a:rPr lang="en-US" sz="1500">
                <a:effectLst/>
              </a:rPr>
            </a:br>
            <a:r>
              <a:rPr lang="en-US" sz="1500" b="1">
                <a:effectLst/>
              </a:rPr>
              <a:t>Niepełnosprawność</a:t>
            </a:r>
            <a:r>
              <a:rPr lang="en-US" sz="1500">
                <a:effectLst/>
              </a:rPr>
              <a:t>: Achondroplazja</a:t>
            </a:r>
          </a:p>
          <a:p>
            <a:endParaRPr lang="en-US" sz="15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26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4DF37F-5F6A-4C3C-BCD6-E6511C4C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71120"/>
            <a:ext cx="5299586" cy="1121971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Róża</a:t>
            </a:r>
            <a:r>
              <a:rPr lang="en-US" sz="4000" dirty="0"/>
              <a:t> </a:t>
            </a:r>
            <a:r>
              <a:rPr lang="en-US" sz="4000" dirty="0" err="1"/>
              <a:t>kozakowska</a:t>
            </a:r>
            <a:endParaRPr lang="en-US" sz="4000" dirty="0"/>
          </a:p>
        </p:txBody>
      </p:sp>
      <p:pic>
        <p:nvPicPr>
          <p:cNvPr id="5" name="Symbol zastępczy zawartości 4" descr="Michał Pol on Twitter: &amp;quot;Napisałem dla @Paralympic_PL o Róży Kozakowskiej:  jej zmaganiach z chorobą, trudach zmiany dyscypliny ze skoków na maczugę,  przekuciu traumy z dzieciństwa w sukces. Jest wzorem nie poddawania się.">
            <a:extLst>
              <a:ext uri="{FF2B5EF4-FFF2-40B4-BE49-F238E27FC236}">
                <a16:creationId xmlns:a16="http://schemas.microsoft.com/office/drawing/2014/main" id="{4ACCB8EF-F1D7-4F48-9624-F960D7A911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29251"/>
          <a:stretch/>
        </p:blipFill>
        <p:spPr bwMode="auto">
          <a:xfrm>
            <a:off x="1" y="10"/>
            <a:ext cx="6066502" cy="6857989"/>
          </a:xfrm>
          <a:prstGeom prst="rect">
            <a:avLst/>
          </a:prstGeom>
          <a:noFill/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AD8B73-9C51-4F43-A89C-B76BE1C75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366983"/>
            <a:ext cx="5299585" cy="53198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1600" b="1" dirty="0">
                <a:effectLst/>
              </a:rPr>
              <a:t>Motto </a:t>
            </a:r>
            <a:r>
              <a:rPr lang="en-US" sz="1600" b="1" dirty="0" err="1">
                <a:effectLst/>
              </a:rPr>
              <a:t>życiowe</a:t>
            </a:r>
            <a:r>
              <a:rPr lang="en-US" sz="1600" b="1" dirty="0">
                <a:effectLst/>
              </a:rPr>
              <a:t>: „</a:t>
            </a:r>
            <a:r>
              <a:rPr lang="en-US" sz="1600" b="1" dirty="0" err="1">
                <a:effectLst/>
              </a:rPr>
              <a:t>dopóki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walczysz</a:t>
            </a:r>
            <a:r>
              <a:rPr lang="en-US" sz="1600" b="1" dirty="0">
                <a:effectLst/>
              </a:rPr>
              <a:t>, </a:t>
            </a:r>
            <a:r>
              <a:rPr lang="en-US" sz="1600" b="1" dirty="0" err="1">
                <a:effectLst/>
              </a:rPr>
              <a:t>jesteś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zwycięzcą</a:t>
            </a:r>
            <a:r>
              <a:rPr lang="en-US" sz="1600" b="1" dirty="0">
                <a:effectLst/>
              </a:rPr>
              <a:t>”</a:t>
            </a:r>
            <a:endParaRPr lang="pl-PL" sz="1600" b="1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1600" b="1" dirty="0">
                <a:effectLst/>
              </a:rPr>
              <a:t>Klub: </a:t>
            </a:r>
            <a:r>
              <a:rPr lang="en-US" sz="1600" b="1" dirty="0" err="1">
                <a:effectLst/>
              </a:rPr>
              <a:t>Tarnowskie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Zrzeszenie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Sportowe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Niepełnosprawnych</a:t>
            </a:r>
            <a:r>
              <a:rPr lang="en-US" sz="1600" b="1" dirty="0">
                <a:effectLst/>
              </a:rPr>
              <a:t> START</a:t>
            </a:r>
            <a:endParaRPr lang="en-US" sz="1600" dirty="0">
              <a:effectLst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1600" b="1" dirty="0">
                <a:effectLst/>
              </a:rPr>
              <a:t>Data </a:t>
            </a:r>
            <a:r>
              <a:rPr lang="en-US" sz="1600" b="1" dirty="0" err="1">
                <a:effectLst/>
              </a:rPr>
              <a:t>urodzenia</a:t>
            </a:r>
            <a:r>
              <a:rPr lang="en-US" sz="1600" b="1" dirty="0">
                <a:effectLst/>
              </a:rPr>
              <a:t>: 26.08.1989</a:t>
            </a:r>
            <a:br>
              <a:rPr lang="pl-PL" sz="1600" b="1" dirty="0">
                <a:effectLst/>
              </a:rPr>
            </a:br>
            <a:r>
              <a:rPr lang="en-US" sz="1600" b="1" dirty="0" err="1">
                <a:effectLst/>
              </a:rPr>
              <a:t>Klasa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sportowa</a:t>
            </a:r>
            <a:r>
              <a:rPr lang="en-US" sz="1600" b="1" dirty="0">
                <a:effectLst/>
              </a:rPr>
              <a:t>: F32 / </a:t>
            </a:r>
            <a:r>
              <a:rPr lang="en-US" sz="1600" b="1" dirty="0" err="1">
                <a:effectLst/>
              </a:rPr>
              <a:t>dawniej</a:t>
            </a:r>
            <a:r>
              <a:rPr lang="en-US" sz="1600" b="1" dirty="0">
                <a:effectLst/>
              </a:rPr>
              <a:t> T38</a:t>
            </a:r>
            <a:endParaRPr lang="en-US" sz="16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effectLst/>
              </a:rPr>
              <a:t>Najważniejsze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osiągnięcia</a:t>
            </a:r>
            <a:r>
              <a:rPr lang="en-US" sz="1600" b="1" dirty="0">
                <a:effectLst/>
              </a:rPr>
              <a:t>:</a:t>
            </a:r>
            <a:br>
              <a:rPr lang="pl-PL" sz="1600" b="1" dirty="0">
                <a:effectLst/>
              </a:rPr>
            </a:br>
            <a:r>
              <a:rPr lang="en-US" sz="1600" dirty="0" err="1">
                <a:effectLst/>
              </a:rPr>
              <a:t>Rekord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świata</a:t>
            </a:r>
            <a:r>
              <a:rPr lang="en-US" sz="1600" dirty="0">
                <a:effectLst/>
              </a:rPr>
              <a:t> w </a:t>
            </a:r>
            <a:r>
              <a:rPr lang="en-US" sz="1600" dirty="0" err="1">
                <a:effectLst/>
              </a:rPr>
              <a:t>rzucie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maczugą</a:t>
            </a:r>
            <a:r>
              <a:rPr lang="en-US" sz="1600" dirty="0">
                <a:effectLst/>
              </a:rPr>
              <a:t> (F32)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mityngu</a:t>
            </a:r>
            <a:r>
              <a:rPr lang="en-US" sz="1600" dirty="0">
                <a:effectLst/>
              </a:rPr>
              <a:t> w </a:t>
            </a:r>
            <a:r>
              <a:rPr lang="en-US" sz="1600" dirty="0" err="1">
                <a:effectLst/>
              </a:rPr>
              <a:t>Krakowie</a:t>
            </a:r>
            <a:r>
              <a:rPr lang="en-US" sz="1600" dirty="0">
                <a:effectLst/>
              </a:rPr>
              <a:t>, 2021</a:t>
            </a:r>
            <a:br>
              <a:rPr lang="pl-PL" sz="1600" dirty="0">
                <a:effectLst/>
              </a:rPr>
            </a:br>
            <a:r>
              <a:rPr lang="en-US" sz="1600" dirty="0" err="1">
                <a:effectLst/>
              </a:rPr>
              <a:t>Brązowy</a:t>
            </a:r>
            <a:r>
              <a:rPr lang="en-US" sz="1600" dirty="0">
                <a:effectLst/>
              </a:rPr>
              <a:t> medal w </a:t>
            </a:r>
            <a:r>
              <a:rPr lang="en-US" sz="1600" dirty="0" err="1">
                <a:effectLst/>
              </a:rPr>
              <a:t>pchnięciu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kulą</a:t>
            </a:r>
            <a:r>
              <a:rPr lang="en-US" sz="1600" dirty="0">
                <a:effectLst/>
              </a:rPr>
              <a:t> (F32)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ME w </a:t>
            </a:r>
            <a:r>
              <a:rPr lang="en-US" sz="1600" dirty="0" err="1">
                <a:effectLst/>
              </a:rPr>
              <a:t>Bydgoszczy</a:t>
            </a:r>
            <a:r>
              <a:rPr lang="en-US" sz="1600" dirty="0">
                <a:effectLst/>
              </a:rPr>
              <a:t> 2021</a:t>
            </a:r>
            <a:br>
              <a:rPr lang="en-US" sz="1600" dirty="0">
                <a:effectLst/>
              </a:rPr>
            </a:br>
            <a:r>
              <a:rPr lang="en-US" sz="1600" dirty="0" err="1">
                <a:effectLst/>
              </a:rPr>
              <a:t>Czwarte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miejsce</a:t>
            </a:r>
            <a:r>
              <a:rPr lang="en-US" sz="1600" dirty="0">
                <a:effectLst/>
              </a:rPr>
              <a:t> w </a:t>
            </a:r>
            <a:r>
              <a:rPr lang="en-US" sz="1600" dirty="0" err="1">
                <a:effectLst/>
              </a:rPr>
              <a:t>mistrzostwach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świata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Dubaj</a:t>
            </a:r>
            <a:r>
              <a:rPr lang="en-US" sz="1600" dirty="0">
                <a:effectLst/>
              </a:rPr>
              <a:t> 2019 w </a:t>
            </a:r>
            <a:r>
              <a:rPr lang="en-US" sz="1600" dirty="0" err="1">
                <a:effectLst/>
              </a:rPr>
              <a:t>skoku</a:t>
            </a:r>
            <a:r>
              <a:rPr lang="en-US" sz="1600" dirty="0">
                <a:effectLst/>
              </a:rPr>
              <a:t> w dal (T38)</a:t>
            </a:r>
            <a:br>
              <a:rPr lang="pl-PL" sz="1600" dirty="0">
                <a:effectLst/>
              </a:rPr>
            </a:br>
            <a:r>
              <a:rPr lang="en-US" sz="1600" dirty="0" err="1">
                <a:effectLst/>
              </a:rPr>
              <a:t>Pierwsze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miejsce</a:t>
            </a:r>
            <a:r>
              <a:rPr lang="en-US" sz="1600" dirty="0">
                <a:effectLst/>
              </a:rPr>
              <a:t> Grand Prix </a:t>
            </a:r>
            <a:r>
              <a:rPr lang="en-US" sz="1600" dirty="0" err="1">
                <a:effectLst/>
              </a:rPr>
              <a:t>Francji</a:t>
            </a:r>
            <a:r>
              <a:rPr lang="en-US" sz="1600" dirty="0">
                <a:effectLst/>
              </a:rPr>
              <a:t> 2019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effectLst/>
              </a:rPr>
              <a:t>Niepełnosprawność</a:t>
            </a:r>
            <a:r>
              <a:rPr lang="en-US" sz="1600" dirty="0">
                <a:effectLst/>
              </a:rPr>
              <a:t>:</a:t>
            </a:r>
            <a:br>
              <a:rPr lang="pl-PL" sz="1600" dirty="0">
                <a:effectLst/>
              </a:rPr>
            </a:br>
            <a:r>
              <a:rPr lang="en-US" sz="1600" dirty="0" err="1">
                <a:effectLst/>
              </a:rPr>
              <a:t>Porażenie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mózgowe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narządów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ruchu</a:t>
            </a:r>
            <a:endParaRPr lang="en-US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5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269A887-E008-4832-97E9-C602EFCA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Patryk Chojnowski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18E8FE-7E11-4148-88E0-1174AECC4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i="1" dirty="0">
                <a:effectLst/>
              </a:rPr>
              <a:t>Motto: </a:t>
            </a:r>
            <a:r>
              <a:rPr lang="en-US" sz="1800" b="1" i="1" dirty="0" err="1">
                <a:effectLst/>
              </a:rPr>
              <a:t>Nigdy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się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nie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poddawaj</a:t>
            </a:r>
            <a:r>
              <a:rPr lang="en-US" sz="1800" b="1" i="1" dirty="0">
                <a:effectLst/>
              </a:rPr>
              <a:t>, </a:t>
            </a:r>
            <a:r>
              <a:rPr lang="en-US" sz="1800" b="1" i="1" dirty="0" err="1">
                <a:effectLst/>
              </a:rPr>
              <a:t>ciężko</a:t>
            </a:r>
            <a:r>
              <a:rPr lang="en-US" sz="1800" b="1" i="1" dirty="0">
                <a:effectLst/>
              </a:rPr>
              <a:t> </a:t>
            </a:r>
            <a:r>
              <a:rPr lang="en-US" sz="1800" b="1" i="1" dirty="0" err="1">
                <a:effectLst/>
              </a:rPr>
              <a:t>pracuj</a:t>
            </a:r>
            <a:r>
              <a:rPr lang="en-US" sz="1800" b="1" i="1" dirty="0">
                <a:effectLst/>
              </a:rPr>
              <a:t> ale </a:t>
            </a:r>
            <a:r>
              <a:rPr lang="en-US" sz="1800" b="1" i="1" dirty="0" err="1">
                <a:effectLst/>
              </a:rPr>
              <a:t>mądrze</a:t>
            </a:r>
            <a:r>
              <a:rPr lang="en-US" sz="1800" b="1" i="1" dirty="0">
                <a:effectLst/>
              </a:rPr>
              <a:t>.</a:t>
            </a:r>
          </a:p>
          <a:p>
            <a:r>
              <a:rPr lang="en-US" sz="1800" dirty="0" err="1">
                <a:effectLst/>
              </a:rPr>
              <a:t>Miejsce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zamieszkania</a:t>
            </a:r>
            <a:r>
              <a:rPr lang="en-US" sz="1800" dirty="0">
                <a:effectLst/>
              </a:rPr>
              <a:t>: </a:t>
            </a:r>
            <a:r>
              <a:rPr lang="en-US" sz="1800" dirty="0" err="1">
                <a:effectLst/>
              </a:rPr>
              <a:t>Gdańsk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Data </a:t>
            </a:r>
            <a:r>
              <a:rPr lang="en-US" sz="1800" dirty="0" err="1">
                <a:effectLst/>
              </a:rPr>
              <a:t>urodzenia</a:t>
            </a:r>
            <a:r>
              <a:rPr lang="en-US" sz="1800" dirty="0">
                <a:effectLst/>
              </a:rPr>
              <a:t>: 05.04.1990</a:t>
            </a:r>
            <a:br>
              <a:rPr lang="en-US" sz="1800" dirty="0">
                <a:effectLst/>
              </a:rPr>
            </a:br>
            <a:r>
              <a:rPr lang="en-US" sz="1800" dirty="0" err="1">
                <a:effectLst/>
              </a:rPr>
              <a:t>Trener</a:t>
            </a:r>
            <a:r>
              <a:rPr lang="en-US" sz="1800" dirty="0">
                <a:effectLst/>
              </a:rPr>
              <a:t>: Krystian </a:t>
            </a:r>
            <a:r>
              <a:rPr lang="en-US" sz="1800" dirty="0" err="1">
                <a:effectLst/>
              </a:rPr>
              <a:t>Nidzgorski</a:t>
            </a:r>
            <a:br>
              <a:rPr lang="en-US" sz="1800" dirty="0">
                <a:effectLst/>
              </a:rPr>
            </a:br>
            <a:r>
              <a:rPr lang="en-US" sz="1800" dirty="0" err="1">
                <a:effectLst/>
              </a:rPr>
              <a:t>Klasa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startowa</a:t>
            </a:r>
            <a:r>
              <a:rPr lang="en-US" sz="1800" dirty="0">
                <a:effectLst/>
              </a:rPr>
              <a:t>: 10</a:t>
            </a:r>
          </a:p>
          <a:p>
            <a:r>
              <a:rPr lang="en-US" sz="1800" b="1" dirty="0" err="1">
                <a:effectLst/>
              </a:rPr>
              <a:t>Największy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sukces</a:t>
            </a:r>
            <a:r>
              <a:rPr lang="en-US" sz="1800" b="1" dirty="0">
                <a:effectLst/>
              </a:rPr>
              <a:t>: </a:t>
            </a:r>
            <a:r>
              <a:rPr lang="en-US" sz="1800" b="1" dirty="0" err="1">
                <a:effectLst/>
              </a:rPr>
              <a:t>Złoty</a:t>
            </a:r>
            <a:r>
              <a:rPr lang="en-US" sz="1800" b="1" dirty="0">
                <a:effectLst/>
              </a:rPr>
              <a:t> medal </a:t>
            </a:r>
            <a:r>
              <a:rPr lang="en-US" sz="1800" b="1" dirty="0" err="1">
                <a:effectLst/>
              </a:rPr>
              <a:t>Igrzysk</a:t>
            </a:r>
            <a:r>
              <a:rPr lang="en-US" sz="1800" b="1" dirty="0">
                <a:effectLst/>
              </a:rPr>
              <a:t> </a:t>
            </a:r>
            <a:r>
              <a:rPr lang="en-US" sz="1800" dirty="0" err="1">
                <a:effectLst/>
              </a:rPr>
              <a:t>Paraolimpijskich</a:t>
            </a:r>
            <a:r>
              <a:rPr lang="en-US" sz="1800" dirty="0">
                <a:effectLst/>
              </a:rPr>
              <a:t> Londyn 2012</a:t>
            </a:r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70330A-8758-4868-8869-42B5679554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13818" r="25067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470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863D533-FE3C-4552-BDBE-9676B5EA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52426"/>
            <a:ext cx="4730451" cy="1181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Karolina </a:t>
            </a:r>
            <a:r>
              <a:rPr lang="en-US" sz="4400" dirty="0" err="1"/>
              <a:t>pęk</a:t>
            </a:r>
            <a:endParaRPr lang="en-US" sz="4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A4D7CC-B19A-45BC-8829-A3528C53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6" y="1762125"/>
            <a:ext cx="5200224" cy="44100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zamieszkania</a:t>
            </a:r>
            <a:r>
              <a:rPr lang="en-US" sz="1600" dirty="0"/>
              <a:t>: Kraków</a:t>
            </a:r>
            <a:br>
              <a:rPr lang="en-US" sz="1600" dirty="0"/>
            </a:br>
            <a:r>
              <a:rPr lang="en-US" sz="1600" dirty="0"/>
              <a:t>Data </a:t>
            </a:r>
            <a:r>
              <a:rPr lang="en-US" sz="1600" dirty="0" err="1"/>
              <a:t>urodzenia</a:t>
            </a:r>
            <a:r>
              <a:rPr lang="en-US" sz="1600" dirty="0"/>
              <a:t>: 08.02.1998</a:t>
            </a:r>
            <a:br>
              <a:rPr lang="en-US" sz="1600" dirty="0"/>
            </a:br>
            <a:r>
              <a:rPr lang="en-US" sz="1600" dirty="0" err="1"/>
              <a:t>Klasa</a:t>
            </a:r>
            <a:r>
              <a:rPr lang="en-US" sz="1600" dirty="0"/>
              <a:t> </a:t>
            </a:r>
            <a:r>
              <a:rPr lang="en-US" sz="1600" dirty="0" err="1"/>
              <a:t>Startowa</a:t>
            </a:r>
            <a:r>
              <a:rPr lang="en-US" sz="1600" dirty="0"/>
              <a:t>: 9</a:t>
            </a:r>
          </a:p>
          <a:p>
            <a:r>
              <a:rPr lang="en-US" sz="1600" b="1" dirty="0" err="1"/>
              <a:t>Niepełnosprawność</a:t>
            </a:r>
            <a:r>
              <a:rPr lang="en-US" sz="1600" dirty="0"/>
              <a:t>: </a:t>
            </a:r>
            <a:r>
              <a:rPr lang="en-US" sz="1600" dirty="0" err="1"/>
              <a:t>okołoporodowe</a:t>
            </a:r>
            <a:r>
              <a:rPr lang="en-US" sz="1600" dirty="0"/>
              <a:t> </a:t>
            </a:r>
            <a:r>
              <a:rPr lang="en-US" sz="1600" dirty="0" err="1"/>
              <a:t>porażenie</a:t>
            </a:r>
            <a:r>
              <a:rPr lang="en-US" sz="1600" dirty="0"/>
              <a:t> </a:t>
            </a:r>
            <a:r>
              <a:rPr lang="en-US" sz="1600" dirty="0" err="1"/>
              <a:t>splotu</a:t>
            </a:r>
            <a:r>
              <a:rPr lang="en-US" sz="1600" dirty="0"/>
              <a:t> </a:t>
            </a:r>
            <a:r>
              <a:rPr lang="en-US" sz="1600" dirty="0" err="1"/>
              <a:t>barkowego</a:t>
            </a:r>
            <a:endParaRPr lang="en-US" sz="1600" dirty="0"/>
          </a:p>
          <a:p>
            <a:r>
              <a:rPr lang="en-US" sz="1600" dirty="0" err="1"/>
              <a:t>Największy</a:t>
            </a:r>
            <a:r>
              <a:rPr lang="en-US" sz="1600" dirty="0"/>
              <a:t> </a:t>
            </a:r>
            <a:r>
              <a:rPr lang="en-US" sz="1600" dirty="0" err="1"/>
              <a:t>autorytet</a:t>
            </a:r>
            <a:r>
              <a:rPr lang="en-US" sz="1600" dirty="0"/>
              <a:t>: Natalia </a:t>
            </a:r>
            <a:r>
              <a:rPr lang="en-US" sz="1600" dirty="0" err="1"/>
              <a:t>Partyka</a:t>
            </a:r>
            <a:endParaRPr lang="en-US" sz="1600" dirty="0"/>
          </a:p>
          <a:p>
            <a:r>
              <a:rPr lang="en-US" sz="1600" b="1" dirty="0" err="1"/>
              <a:t>Najważniejsze</a:t>
            </a:r>
            <a:r>
              <a:rPr lang="en-US" sz="1600" b="1" dirty="0"/>
              <a:t> </a:t>
            </a:r>
            <a:r>
              <a:rPr lang="en-US" sz="1600" b="1" dirty="0" err="1"/>
              <a:t>osiągnięcia</a:t>
            </a:r>
            <a:r>
              <a:rPr lang="en-US" sz="1600" b="1" dirty="0"/>
              <a:t>:</a:t>
            </a:r>
            <a:br>
              <a:rPr lang="en-US" sz="1600" b="1" dirty="0"/>
            </a:br>
            <a:r>
              <a:rPr lang="en-US" sz="1600" dirty="0"/>
              <a:t>2019 2 </a:t>
            </a:r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indywidualnie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drużynowo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Mistrzostwach</a:t>
            </a:r>
            <a:r>
              <a:rPr lang="en-US" sz="1600" dirty="0"/>
              <a:t> </a:t>
            </a:r>
            <a:r>
              <a:rPr lang="en-US" sz="1600" dirty="0" err="1"/>
              <a:t>Europy</a:t>
            </a:r>
            <a:r>
              <a:rPr lang="en-US" sz="1600" dirty="0"/>
              <a:t> w </a:t>
            </a:r>
            <a:r>
              <a:rPr lang="en-US" sz="1600" dirty="0" err="1"/>
              <a:t>Szwecji</a:t>
            </a:r>
            <a:br>
              <a:rPr lang="en-US" sz="1600" dirty="0"/>
            </a:br>
            <a:r>
              <a:rPr lang="en-US" sz="1600" dirty="0"/>
              <a:t>2018  2 </a:t>
            </a:r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indywidualnie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Mistrzostwach</a:t>
            </a:r>
            <a:r>
              <a:rPr lang="en-US" sz="1600" dirty="0"/>
              <a:t> </a:t>
            </a:r>
            <a:r>
              <a:rPr lang="en-US" sz="1600" dirty="0" err="1"/>
              <a:t>Świata</a:t>
            </a:r>
            <a:r>
              <a:rPr lang="en-US" sz="1600" dirty="0"/>
              <a:t> w </a:t>
            </a:r>
            <a:r>
              <a:rPr lang="en-US" sz="1600" dirty="0" err="1"/>
              <a:t>Słowenii</a:t>
            </a:r>
            <a:br>
              <a:rPr lang="en-US" sz="1600" dirty="0"/>
            </a:br>
            <a:r>
              <a:rPr lang="en-US" sz="1600" dirty="0"/>
              <a:t>2017  2 </a:t>
            </a:r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indywidualnie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3 </a:t>
            </a:r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drużynowo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Mistrzostwach</a:t>
            </a:r>
            <a:r>
              <a:rPr lang="en-US" sz="1600" dirty="0"/>
              <a:t> </a:t>
            </a:r>
            <a:r>
              <a:rPr lang="en-US" sz="1600" dirty="0" err="1"/>
              <a:t>Europy</a:t>
            </a:r>
            <a:r>
              <a:rPr lang="en-US" sz="1600" dirty="0"/>
              <a:t> w </a:t>
            </a:r>
            <a:r>
              <a:rPr lang="en-US" sz="1600" dirty="0" err="1"/>
              <a:t>Słowenii</a:t>
            </a:r>
            <a:br>
              <a:rPr lang="en-US" sz="1600" dirty="0"/>
            </a:br>
            <a:r>
              <a:rPr lang="en-US" sz="1600" dirty="0"/>
              <a:t>2016 3 </a:t>
            </a:r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indywidualnie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1 </a:t>
            </a:r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drużynowo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Igrzyskach</a:t>
            </a:r>
            <a:r>
              <a:rPr lang="en-US" sz="1600" dirty="0"/>
              <a:t> </a:t>
            </a:r>
            <a:r>
              <a:rPr lang="en-US" sz="1600" dirty="0" err="1"/>
              <a:t>Paraolimpijskich</a:t>
            </a:r>
            <a:r>
              <a:rPr lang="en-US" sz="1600" dirty="0"/>
              <a:t> w Rio de Janeiro w </a:t>
            </a:r>
            <a:r>
              <a:rPr lang="en-US" sz="1600" dirty="0" err="1"/>
              <a:t>Brazylii</a:t>
            </a:r>
            <a:br>
              <a:rPr lang="en-US" sz="1600" dirty="0"/>
            </a:br>
            <a:r>
              <a:rPr lang="en-US" sz="1600" dirty="0"/>
              <a:t>2012 – 3 </a:t>
            </a:r>
            <a:r>
              <a:rPr lang="en-US" sz="1600" dirty="0" err="1"/>
              <a:t>miejsce</a:t>
            </a:r>
            <a:r>
              <a:rPr lang="en-US" sz="1600" dirty="0"/>
              <a:t> </a:t>
            </a:r>
            <a:r>
              <a:rPr lang="en-US" sz="1600" dirty="0" err="1"/>
              <a:t>drużynowo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Igrzyskach</a:t>
            </a:r>
            <a:r>
              <a:rPr lang="en-US" sz="1600" dirty="0"/>
              <a:t> </a:t>
            </a:r>
            <a:r>
              <a:rPr lang="en-US" sz="1600" dirty="0" err="1"/>
              <a:t>Paraolimpijskich</a:t>
            </a:r>
            <a:r>
              <a:rPr lang="en-US" sz="1600" dirty="0"/>
              <a:t> w </a:t>
            </a:r>
            <a:r>
              <a:rPr lang="en-US" sz="1600" dirty="0" err="1"/>
              <a:t>Londynie</a:t>
            </a:r>
            <a:endParaRPr lang="en-US" sz="1600" dirty="0"/>
          </a:p>
          <a:p>
            <a:endParaRPr lang="en-US" sz="13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9A6C796-7F65-4996-8EB3-08339E1814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31631" r="7255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129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F01413-0117-494A-9990-2BAE916F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Piotr </a:t>
            </a:r>
            <a:r>
              <a:rPr lang="en-US" sz="4800" dirty="0" err="1"/>
              <a:t>kosewicz</a:t>
            </a:r>
            <a:endParaRPr lang="en-US" sz="4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53DDB5A-D990-4C74-ABA2-852CF2C5A7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20804" r="28379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A903EA-B8AD-4433-9FC4-C99498A2A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data </a:t>
            </a:r>
            <a:r>
              <a:rPr lang="en-US" sz="1800" dirty="0" err="1"/>
              <a:t>urodzenia</a:t>
            </a:r>
            <a:r>
              <a:rPr lang="en-US" sz="1800" dirty="0"/>
              <a:t>: 31 </a:t>
            </a:r>
            <a:r>
              <a:rPr lang="en-US" sz="1800" dirty="0" err="1"/>
              <a:t>maja</a:t>
            </a:r>
            <a:r>
              <a:rPr lang="en-US" sz="1800" dirty="0"/>
              <a:t> 1974</a:t>
            </a:r>
            <a:br>
              <a:rPr lang="en-US" sz="1800" dirty="0"/>
            </a:br>
            <a:r>
              <a:rPr lang="en-US" sz="1800" dirty="0" err="1"/>
              <a:t>klasa</a:t>
            </a:r>
            <a:r>
              <a:rPr lang="en-US" sz="1800" dirty="0"/>
              <a:t> </a:t>
            </a:r>
            <a:r>
              <a:rPr lang="en-US" sz="1800" dirty="0" err="1"/>
              <a:t>startowa</a:t>
            </a:r>
            <a:r>
              <a:rPr lang="en-US" sz="1800" dirty="0"/>
              <a:t>: F52;</a:t>
            </a:r>
            <a:br>
              <a:rPr lang="en-US" sz="1800" dirty="0"/>
            </a:br>
            <a:r>
              <a:rPr lang="en-US" sz="1800" dirty="0"/>
              <a:t>Klub: WZSN „Start” </a:t>
            </a:r>
            <a:r>
              <a:rPr lang="en-US" sz="1800" dirty="0" err="1"/>
              <a:t>Wrocław</a:t>
            </a:r>
            <a:endParaRPr lang="en-US" sz="1800" dirty="0"/>
          </a:p>
          <a:p>
            <a:r>
              <a:rPr lang="en-US" sz="1800" dirty="0" err="1"/>
              <a:t>Przed</a:t>
            </a:r>
            <a:r>
              <a:rPr lang="en-US" sz="1800" dirty="0"/>
              <a:t> </a:t>
            </a:r>
            <a:r>
              <a:rPr lang="en-US" sz="1800" dirty="0" err="1"/>
              <a:t>rozpoczęciem</a:t>
            </a:r>
            <a:r>
              <a:rPr lang="en-US" sz="1800" dirty="0"/>
              <a:t> </a:t>
            </a:r>
            <a:r>
              <a:rPr lang="en-US" sz="1800" dirty="0" err="1"/>
              <a:t>kariery</a:t>
            </a:r>
            <a:r>
              <a:rPr lang="en-US" sz="1800" dirty="0"/>
              <a:t> </a:t>
            </a:r>
            <a:r>
              <a:rPr lang="en-US" sz="1800" dirty="0" err="1"/>
              <a:t>lekkoatletycznej</a:t>
            </a:r>
            <a:r>
              <a:rPr lang="en-US" sz="1800" dirty="0"/>
              <a:t> </a:t>
            </a:r>
            <a:r>
              <a:rPr lang="en-US" sz="1800" dirty="0" err="1"/>
              <a:t>uprawiał</a:t>
            </a:r>
            <a:r>
              <a:rPr lang="en-US" sz="1800" dirty="0"/>
              <a:t> </a:t>
            </a:r>
            <a:r>
              <a:rPr lang="en-US" sz="1800" dirty="0" err="1"/>
              <a:t>biegi</a:t>
            </a:r>
            <a:r>
              <a:rPr lang="en-US" sz="1800" dirty="0"/>
              <a:t> </a:t>
            </a:r>
            <a:r>
              <a:rPr lang="en-US" sz="1800" dirty="0" err="1"/>
              <a:t>narciarskie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biathlon – </a:t>
            </a:r>
            <a:r>
              <a:rPr lang="en-US" sz="1800" dirty="0" err="1"/>
              <a:t>reprezentant</a:t>
            </a:r>
            <a:r>
              <a:rPr lang="en-US" sz="1800" dirty="0"/>
              <a:t> </a:t>
            </a:r>
            <a:r>
              <a:rPr lang="en-US" sz="1800" dirty="0" err="1"/>
              <a:t>Polski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IP w Nagano w 1998 </a:t>
            </a:r>
            <a:r>
              <a:rPr lang="en-US" sz="1800" dirty="0" err="1"/>
              <a:t>i</a:t>
            </a:r>
            <a:r>
              <a:rPr lang="en-US" sz="1800" dirty="0"/>
              <a:t> w Salt Lake City w 2002 roku.</a:t>
            </a:r>
          </a:p>
          <a:p>
            <a:endParaRPr lang="en-US" sz="1800" dirty="0"/>
          </a:p>
          <a:p>
            <a:r>
              <a:rPr lang="en-US" sz="1800" b="1" dirty="0"/>
              <a:t>NAJWIĘKSZE SUKCESY:</a:t>
            </a:r>
          </a:p>
          <a:p>
            <a:r>
              <a:rPr lang="en-US" sz="1800" dirty="0"/>
              <a:t>MŚ 2019 </a:t>
            </a:r>
            <a:r>
              <a:rPr lang="en-US" sz="1800" dirty="0" err="1"/>
              <a:t>Dubaj</a:t>
            </a:r>
            <a:r>
              <a:rPr lang="en-US" sz="1800" dirty="0"/>
              <a:t> (ZEA) – </a:t>
            </a:r>
            <a:r>
              <a:rPr lang="en-US" sz="1800" dirty="0" err="1"/>
              <a:t>srebrny</a:t>
            </a:r>
            <a:r>
              <a:rPr lang="en-US" sz="1800" dirty="0"/>
              <a:t> medal w </a:t>
            </a:r>
            <a:r>
              <a:rPr lang="en-US" sz="1800" dirty="0" err="1"/>
              <a:t>rzucie</a:t>
            </a:r>
            <a:r>
              <a:rPr lang="en-US" sz="1800" dirty="0"/>
              <a:t> </a:t>
            </a:r>
            <a:r>
              <a:rPr lang="en-US" sz="1800" dirty="0" err="1"/>
              <a:t>dyskiem</a:t>
            </a:r>
            <a:r>
              <a:rPr lang="en-US" sz="1800" dirty="0"/>
              <a:t>;</a:t>
            </a:r>
          </a:p>
          <a:p>
            <a:r>
              <a:rPr lang="en-US" sz="1800" dirty="0"/>
              <a:t>ME 2021 Bydgoszcz (POL) – </a:t>
            </a:r>
            <a:r>
              <a:rPr lang="en-US" sz="1800" dirty="0" err="1"/>
              <a:t>złoty</a:t>
            </a:r>
            <a:r>
              <a:rPr lang="en-US" sz="1800" dirty="0"/>
              <a:t> medal w </a:t>
            </a:r>
            <a:r>
              <a:rPr lang="en-US" sz="1800" dirty="0" err="1"/>
              <a:t>rzucie</a:t>
            </a:r>
            <a:r>
              <a:rPr lang="en-US" sz="1800" dirty="0"/>
              <a:t> </a:t>
            </a:r>
            <a:r>
              <a:rPr lang="en-US" sz="1800" dirty="0" err="1"/>
              <a:t>dyskiem</a:t>
            </a:r>
            <a:r>
              <a:rPr lang="en-US" sz="1800" dirty="0"/>
              <a:t>;</a:t>
            </a:r>
          </a:p>
          <a:p>
            <a:r>
              <a:rPr lang="en-US" sz="1800" dirty="0"/>
              <a:t>ME 2018 Berlin (GER) – </a:t>
            </a:r>
            <a:r>
              <a:rPr lang="en-US" sz="1800" dirty="0" err="1"/>
              <a:t>złoty</a:t>
            </a:r>
            <a:r>
              <a:rPr lang="en-US" sz="1800" dirty="0"/>
              <a:t> medal w </a:t>
            </a:r>
            <a:r>
              <a:rPr lang="en-US" sz="1800" dirty="0" err="1"/>
              <a:t>rzucie</a:t>
            </a:r>
            <a:r>
              <a:rPr lang="en-US" sz="1800" dirty="0"/>
              <a:t> </a:t>
            </a:r>
            <a:r>
              <a:rPr lang="en-US" sz="1800" dirty="0" err="1"/>
              <a:t>dyskiem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26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206579-DD66-4F1C-82AE-F3161DBC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dirty="0"/>
              <a:t>Czym jest?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E72E98-42CF-415B-996C-CAE88EDB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1" y="2121408"/>
            <a:ext cx="10954327" cy="42519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800" dirty="0"/>
              <a:t>to drugie pod względem ważności zawody sportowe na świecie w wielu dyscyplinach. Dotyczą one zawodników z różnymi niepełnosprawnościami. Igrzyska paraolimpijskie odbywają się co cztery lata, zazwyczaj kilka dni po zakończeniu igrzysk olimpijskich, i są organizowane przez Międzynarodowy Komitet Paraolimpijski (International </a:t>
            </a:r>
            <a:r>
              <a:rPr lang="pl-PL" sz="2800" dirty="0" err="1"/>
              <a:t>Paralympic</a:t>
            </a:r>
            <a:r>
              <a:rPr lang="pl-PL" sz="2800" dirty="0"/>
              <a:t> </a:t>
            </a:r>
            <a:r>
              <a:rPr lang="pl-PL" sz="2800" dirty="0" err="1"/>
              <a:t>Committee</a:t>
            </a:r>
            <a:r>
              <a:rPr lang="pl-PL" sz="2800" dirty="0"/>
              <a:t>). Organizowane są zawody letnie i zimowe.</a:t>
            </a:r>
          </a:p>
        </p:txBody>
      </p:sp>
    </p:spTree>
    <p:extLst>
      <p:ext uri="{BB962C8B-B14F-4D97-AF65-F5344CB8AC3E}">
        <p14:creationId xmlns:p14="http://schemas.microsoft.com/office/powerpoint/2010/main" val="4203140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E5053A-1DA0-4A25-8F2D-90074D91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Barbara bieganowska - zając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ABB2EC-CDC7-48E8-BD23-53AB69A30F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13714" r="11710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8BBEAB-B187-42BD-9B31-3E37F974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/>
              <a:t>Motto życiowe:  Nigdy się nie poddawać</a:t>
            </a:r>
          </a:p>
          <a:p>
            <a:r>
              <a:rPr lang="en-US" sz="1600"/>
              <a:t>Miejsce zamieszkania: Frączków</a:t>
            </a:r>
            <a:br>
              <a:rPr lang="en-US" sz="1600"/>
            </a:br>
            <a:r>
              <a:rPr lang="en-US" sz="1600"/>
              <a:t>Data urodzenia: 01.09.1981r</a:t>
            </a:r>
            <a:br>
              <a:rPr lang="en-US" sz="1600"/>
            </a:br>
            <a:r>
              <a:rPr lang="en-US" sz="1600"/>
              <a:t>Klasa sportowa: T-20</a:t>
            </a:r>
          </a:p>
          <a:p>
            <a:r>
              <a:rPr lang="en-US" sz="1600" b="1"/>
              <a:t>Niepełnosprawność:</a:t>
            </a:r>
            <a:r>
              <a:rPr lang="en-US" sz="1600"/>
              <a:t> Intelektualna w stopniu lekkim</a:t>
            </a:r>
          </a:p>
          <a:p>
            <a:r>
              <a:rPr lang="en-US" sz="1600" b="1"/>
              <a:t>Największy sukces:</a:t>
            </a:r>
            <a:r>
              <a:rPr lang="en-US" sz="1600"/>
              <a:t> Udział w moich pierwszych Igrzyskach Paraolimpijskich w Sydney w 2000r i zdobycie na nich złotego medalu na 800 m. Złote medale na 1500 m na Igrzyskach w Londynie w 2012 oraz w Rio w 2016</a:t>
            </a:r>
          </a:p>
          <a:p>
            <a:endParaRPr lang="en-US" sz="16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1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27F4DF-01BE-4060-A6D9-BA10C23E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38126"/>
            <a:ext cx="10058400" cy="1066800"/>
          </a:xfrm>
        </p:spPr>
        <p:txBody>
          <a:bodyPr/>
          <a:lstStyle/>
          <a:p>
            <a:pPr algn="ctr"/>
            <a:r>
              <a:rPr lang="pl-PL" dirty="0"/>
              <a:t>Natalia </a:t>
            </a:r>
            <a:r>
              <a:rPr lang="pl-PL" dirty="0" err="1"/>
              <a:t>partyka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768A51-FD08-4CE6-962B-A544A522E5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572" y="1862588"/>
            <a:ext cx="6149651" cy="3985762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6E6523-01BD-4BC1-A1DC-36E9AAC35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419225"/>
            <a:ext cx="5351526" cy="520064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Natalia Partyka jest tenisistką stołową, której nazwisko od lat jest niemalże synonimem </a:t>
            </a:r>
            <a:r>
              <a:rPr lang="pl-PL" dirty="0" err="1"/>
              <a:t>parasportsmenki</a:t>
            </a:r>
            <a:r>
              <a:rPr lang="pl-PL" dirty="0"/>
              <a:t>. Na swoje pierwsze Igrzyska Paraolimpijskie pojechała już w wieku 11 lat, w 2000 roku w Sydney. Doświadczenie tam zdobyte zaowocowało już cztery lata później w Atenach, gdy nasza zawodniczka zdobyła dwa medale – złoty indywidualnie i srebrny drużynowo. Od tamtego czasu Natalia pozostaje niepokonana w swojej kategorii niepełnosprawności – ma na koncie 4 indywidualne złote medale paraolimpijskie, do których ostatnio udało się dołożyć złoty medal drużynowy Igrzysk Paraolimpijskich w Rio de </a:t>
            </a:r>
            <a:r>
              <a:rPr lang="pl-PL" dirty="0" err="1"/>
              <a:t>Janeiro</a:t>
            </a:r>
            <a:r>
              <a:rPr lang="pl-PL" dirty="0"/>
              <a:t>. Razem z drużyną ma oprócz tego dwa srebrne i jeden brązowy medal. Ma na swoim koncie również 6 tytułów indywidualnej mistrzyni świata.</a:t>
            </a:r>
          </a:p>
        </p:txBody>
      </p:sp>
    </p:spTree>
    <p:extLst>
      <p:ext uri="{BB962C8B-B14F-4D97-AF65-F5344CB8AC3E}">
        <p14:creationId xmlns:p14="http://schemas.microsoft.com/office/powerpoint/2010/main" val="4121993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42825B8-4915-4787-9EC4-1CEF4B40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1950"/>
            <a:ext cx="4730451" cy="170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Karolina </a:t>
            </a:r>
            <a:r>
              <a:rPr lang="en-US" sz="4400" dirty="0" err="1"/>
              <a:t>kucharczyk</a:t>
            </a:r>
            <a:endParaRPr lang="en-US" sz="4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81E5DF-67A7-4C10-98D0-9A75573C7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825" y="2390775"/>
            <a:ext cx="5210175" cy="40290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/>
              <a:t>Motto </a:t>
            </a:r>
            <a:r>
              <a:rPr lang="en-US" sz="1800" b="1" dirty="0" err="1"/>
              <a:t>życiowe</a:t>
            </a:r>
            <a:r>
              <a:rPr lang="en-US" sz="1800" b="1" dirty="0"/>
              <a:t>: </a:t>
            </a:r>
            <a:r>
              <a:rPr lang="en-US" sz="1800" b="1" dirty="0" err="1"/>
              <a:t>Nigdy</a:t>
            </a:r>
            <a:r>
              <a:rPr lang="en-US" sz="1800" b="1" dirty="0"/>
              <a:t> </a:t>
            </a:r>
            <a:r>
              <a:rPr lang="en-US" sz="1800" b="1" dirty="0" err="1"/>
              <a:t>sie</a:t>
            </a:r>
            <a:r>
              <a:rPr lang="en-US" sz="1800" b="1" dirty="0"/>
              <a:t>̨ </a:t>
            </a:r>
            <a:r>
              <a:rPr lang="en-US" sz="1800" b="1" dirty="0" err="1"/>
              <a:t>nie</a:t>
            </a:r>
            <a:r>
              <a:rPr lang="en-US" sz="1800" b="1" dirty="0"/>
              <a:t> </a:t>
            </a:r>
            <a:r>
              <a:rPr lang="en-US" sz="1800" b="1" dirty="0" err="1"/>
              <a:t>poddawaj</a:t>
            </a:r>
            <a:r>
              <a:rPr lang="en-US" sz="1800" b="1" dirty="0"/>
              <a:t>!</a:t>
            </a:r>
          </a:p>
          <a:p>
            <a:r>
              <a:rPr lang="en-US" sz="1800" dirty="0" err="1"/>
              <a:t>Miejsce</a:t>
            </a:r>
            <a:r>
              <a:rPr lang="en-US" sz="1800" dirty="0"/>
              <a:t> </a:t>
            </a:r>
            <a:r>
              <a:rPr lang="en-US" sz="1800" dirty="0" err="1"/>
              <a:t>zamieszkania</a:t>
            </a:r>
            <a:r>
              <a:rPr lang="en-US" sz="1800" dirty="0"/>
              <a:t>: </a:t>
            </a:r>
            <a:r>
              <a:rPr lang="en-US" sz="1800" dirty="0" err="1"/>
              <a:t>Rawicz</a:t>
            </a:r>
            <a:br>
              <a:rPr lang="en-US" sz="1800" dirty="0"/>
            </a:br>
            <a:r>
              <a:rPr lang="en-US" sz="1800" dirty="0"/>
              <a:t>Data </a:t>
            </a:r>
            <a:r>
              <a:rPr lang="en-US" sz="1800" dirty="0" err="1"/>
              <a:t>urodzenia</a:t>
            </a:r>
            <a:r>
              <a:rPr lang="en-US" sz="1800" dirty="0"/>
              <a:t>: 24-04-1991</a:t>
            </a:r>
            <a:br>
              <a:rPr lang="en-US" sz="1800" dirty="0"/>
            </a:br>
            <a:r>
              <a:rPr lang="en-US" sz="1800" dirty="0" err="1"/>
              <a:t>Klasa</a:t>
            </a:r>
            <a:r>
              <a:rPr lang="en-US" sz="1800" dirty="0"/>
              <a:t> </a:t>
            </a:r>
            <a:r>
              <a:rPr lang="en-US" sz="1800" dirty="0" err="1"/>
              <a:t>startowa</a:t>
            </a:r>
            <a:r>
              <a:rPr lang="en-US" sz="1800" dirty="0"/>
              <a:t>: T-20</a:t>
            </a:r>
          </a:p>
          <a:p>
            <a:r>
              <a:rPr lang="en-US" sz="1800" dirty="0" err="1"/>
              <a:t>Największy</a:t>
            </a:r>
            <a:r>
              <a:rPr lang="en-US" sz="1800" dirty="0"/>
              <a:t> </a:t>
            </a:r>
            <a:r>
              <a:rPr lang="en-US" sz="1800" dirty="0" err="1"/>
              <a:t>sukces</a:t>
            </a:r>
            <a:r>
              <a:rPr lang="en-US" sz="1800" dirty="0"/>
              <a:t>: 2012r </a:t>
            </a:r>
            <a:r>
              <a:rPr lang="en-US" sz="1800" dirty="0" err="1"/>
              <a:t>Igrzyska</a:t>
            </a:r>
            <a:r>
              <a:rPr lang="en-US" sz="1800" dirty="0"/>
              <a:t> </a:t>
            </a:r>
            <a:r>
              <a:rPr lang="en-US" sz="1800" dirty="0" err="1"/>
              <a:t>Paraolimpijskie</a:t>
            </a:r>
            <a:r>
              <a:rPr lang="en-US" sz="1800" dirty="0"/>
              <a:t> Londyn, </a:t>
            </a:r>
            <a:r>
              <a:rPr lang="en-US" sz="1800" dirty="0" err="1"/>
              <a:t>złoty</a:t>
            </a:r>
            <a:r>
              <a:rPr lang="en-US" sz="1800" dirty="0"/>
              <a:t> medal- 4 </a:t>
            </a:r>
            <a:r>
              <a:rPr lang="en-US" sz="1800" dirty="0" err="1"/>
              <a:t>krotnie</a:t>
            </a:r>
            <a:r>
              <a:rPr lang="en-US" sz="1800" dirty="0"/>
              <a:t> </a:t>
            </a:r>
            <a:r>
              <a:rPr lang="en-US" sz="1800" dirty="0" err="1"/>
              <a:t>poprawiony</a:t>
            </a:r>
            <a:r>
              <a:rPr lang="en-US" sz="1800" dirty="0"/>
              <a:t> </a:t>
            </a:r>
            <a:r>
              <a:rPr lang="en-US" sz="1800" dirty="0" err="1"/>
              <a:t>Rekord</a:t>
            </a:r>
            <a:r>
              <a:rPr lang="en-US" sz="1800" dirty="0"/>
              <a:t> </a:t>
            </a:r>
            <a:r>
              <a:rPr lang="en-US" sz="1800" dirty="0" err="1"/>
              <a:t>Świata</a:t>
            </a:r>
            <a:r>
              <a:rPr lang="en-US" sz="1800" dirty="0"/>
              <a:t> z </a:t>
            </a:r>
            <a:r>
              <a:rPr lang="en-US" sz="1800" dirty="0" err="1"/>
              <a:t>wynikiem</a:t>
            </a:r>
            <a:r>
              <a:rPr lang="en-US" sz="1800" dirty="0"/>
              <a:t> 6m w </a:t>
            </a:r>
            <a:r>
              <a:rPr lang="en-US" sz="1800" dirty="0" err="1"/>
              <a:t>skoku</a:t>
            </a:r>
            <a:r>
              <a:rPr lang="en-US" sz="1800" dirty="0"/>
              <a:t> w dal.</a:t>
            </a:r>
          </a:p>
          <a:p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A157E92-576C-4C3F-A3FD-7147B121EE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19609" r="22940" b="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389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C843589-6E0B-4691-BB01-E43525E0861D}"/>
              </a:ext>
            </a:extLst>
          </p:cNvPr>
          <p:cNvSpPr txBox="1"/>
          <p:nvPr/>
        </p:nvSpPr>
        <p:spPr>
          <a:xfrm>
            <a:off x="277091" y="338155"/>
            <a:ext cx="1162858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Polskie medale na igrzyskach paraolimpijskich. Tokio 2020:</a:t>
            </a:r>
          </a:p>
          <a:p>
            <a:endParaRPr lang="pl-PL" sz="2400" dirty="0"/>
          </a:p>
          <a:p>
            <a:r>
              <a:rPr lang="pl-PL" sz="2400" dirty="0"/>
              <a:t>•	</a:t>
            </a:r>
            <a:r>
              <a:rPr lang="pl-PL" sz="2400" b="1" dirty="0"/>
              <a:t>Złoto (7)</a:t>
            </a:r>
            <a:r>
              <a:rPr lang="pl-PL" sz="2400" dirty="0"/>
              <a:t>: Róża Kozakowska (lekkoatletyka), Patryk Chojnowski (tenis stołowy), Piotr </a:t>
            </a:r>
            <a:r>
              <a:rPr lang="pl-PL" sz="2400" dirty="0" err="1"/>
              <a:t>Kosewicz</a:t>
            </a:r>
            <a:r>
              <a:rPr lang="pl-PL" sz="2400" dirty="0"/>
              <a:t> (lekkoatletyka), Barbara Bieganowska-Zając (lekkoatletyka), Karolina Kucharczyk (lekkoatletyka), Karolina Pęk, Natalia Partyka (tenis stołowy), Renata Śliwińska (pchnięciu kulą klasa F40)</a:t>
            </a:r>
          </a:p>
          <a:p>
            <a:endParaRPr lang="pl-PL" sz="2400" dirty="0"/>
          </a:p>
          <a:p>
            <a:r>
              <a:rPr lang="pl-PL" sz="2400" dirty="0"/>
              <a:t>•	</a:t>
            </a:r>
            <a:r>
              <a:rPr lang="pl-PL" sz="2400" b="1" dirty="0"/>
              <a:t>Srebro (6)</a:t>
            </a:r>
            <a:r>
              <a:rPr lang="pl-PL" sz="2400" dirty="0"/>
              <a:t>: Adrian Castro (szermierka), Michał </a:t>
            </a:r>
            <a:r>
              <a:rPr lang="pl-PL" sz="2400" dirty="0" err="1"/>
              <a:t>Derus</a:t>
            </a:r>
            <a:r>
              <a:rPr lang="pl-PL" sz="2400" dirty="0"/>
              <a:t> (lekkoatletyka), Rafał </a:t>
            </a:r>
            <a:r>
              <a:rPr lang="pl-PL" sz="2400" dirty="0" err="1"/>
              <a:t>Czuper</a:t>
            </a:r>
            <a:r>
              <a:rPr lang="pl-PL" sz="2400" dirty="0"/>
              <a:t> (tenis stołowy), Lucyna </a:t>
            </a:r>
            <a:r>
              <a:rPr lang="pl-PL" sz="2400" dirty="0" err="1"/>
              <a:t>Kornobys</a:t>
            </a:r>
            <a:r>
              <a:rPr lang="pl-PL" sz="2400" dirty="0"/>
              <a:t> (lekkoatletyka), Róża Kozakowska (lekkoatletyka), Szymon Sowiński (strzelectwo)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Brąz (12)</a:t>
            </a:r>
            <a:r>
              <a:rPr lang="pl-PL" sz="2400" dirty="0"/>
              <a:t>: Marcin Polak i Michał Ładosz (kolarstwo torowe), Justyna </a:t>
            </a:r>
            <a:r>
              <a:rPr lang="pl-PL" sz="2400" dirty="0" err="1"/>
              <a:t>Kozdryk</a:t>
            </a:r>
            <a:r>
              <a:rPr lang="pl-PL" sz="2400" dirty="0"/>
              <a:t> (podnoszenie ciężarów), Lech </a:t>
            </a:r>
            <a:r>
              <a:rPr lang="pl-PL" sz="2400" dirty="0" err="1"/>
              <a:t>Stoltman</a:t>
            </a:r>
            <a:r>
              <a:rPr lang="pl-PL" sz="2400" dirty="0"/>
              <a:t> (lekkoatletyka), Maksym </a:t>
            </a:r>
            <a:r>
              <a:rPr lang="pl-PL" sz="2400" dirty="0" err="1"/>
              <a:t>Chudzicki</a:t>
            </a:r>
            <a:r>
              <a:rPr lang="pl-PL" sz="2400" dirty="0"/>
              <a:t> (tenis stołowy), Karolina Pęk (tenis stołowy), Natalia Partyka (tenis stołowy), Marzena Zięba (podnoszenie ciężarów), Renata Kałuża (kolarstwo), Oliwia Jabłońska (pływanie), Rafał </a:t>
            </a:r>
            <a:r>
              <a:rPr lang="pl-PL" sz="2400" dirty="0" err="1"/>
              <a:t>Czuper</a:t>
            </a:r>
            <a:r>
              <a:rPr lang="pl-PL" sz="2400" dirty="0"/>
              <a:t>, Tomasz Jakimczuk (tenis stołowy), Maciej </a:t>
            </a:r>
            <a:r>
              <a:rPr lang="pl-PL" sz="2400" dirty="0" err="1"/>
              <a:t>Lepiato</a:t>
            </a:r>
            <a:r>
              <a:rPr lang="pl-PL" sz="2400" dirty="0"/>
              <a:t> (lekkoatletyka), Alicja Jeromin (lekkoatletyka).</a:t>
            </a:r>
          </a:p>
        </p:txBody>
      </p:sp>
    </p:spTree>
    <p:extLst>
      <p:ext uri="{BB962C8B-B14F-4D97-AF65-F5344CB8AC3E}">
        <p14:creationId xmlns:p14="http://schemas.microsoft.com/office/powerpoint/2010/main" val="91158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D5E53A-C7EA-4E02-A45F-E6DCE589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Sir Ludwig </a:t>
            </a:r>
            <a:r>
              <a:rPr lang="en-US" sz="4800" dirty="0" err="1"/>
              <a:t>guttmann</a:t>
            </a:r>
            <a:endParaRPr lang="en-US" sz="4800" dirty="0"/>
          </a:p>
        </p:txBody>
      </p:sp>
      <p:pic>
        <p:nvPicPr>
          <p:cNvPr id="1026" name="Picture 2" descr="Biogram - Urząd Miejski w Toszku">
            <a:extLst>
              <a:ext uri="{FF2B5EF4-FFF2-40B4-BE49-F238E27FC236}">
                <a16:creationId xmlns:a16="http://schemas.microsoft.com/office/drawing/2014/main" id="{CEFEDC08-7A61-4CE5-96FF-EE20ED49CB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7652" b="2"/>
          <a:stretch/>
        </p:blipFill>
        <p:spPr bwMode="auto">
          <a:xfrm>
            <a:off x="334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40D8DD9-4F44-4670-B24E-4A6143CFD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endParaRPr lang="en-US" sz="1800" dirty="0"/>
          </a:p>
          <a:p>
            <a:r>
              <a:rPr lang="en-US" sz="2400" dirty="0"/>
              <a:t>Sir Ludwig Guttmann – </a:t>
            </a:r>
            <a:r>
              <a:rPr lang="en-US" sz="2400" dirty="0" err="1"/>
              <a:t>lekarz</a:t>
            </a:r>
            <a:r>
              <a:rPr lang="en-US" sz="2400" dirty="0"/>
              <a:t>, </a:t>
            </a:r>
            <a:r>
              <a:rPr lang="en-US" sz="2400" dirty="0" err="1"/>
              <a:t>neurochirurg</a:t>
            </a:r>
            <a:r>
              <a:rPr lang="en-US" sz="2400" dirty="0"/>
              <a:t>.</a:t>
            </a:r>
          </a:p>
          <a:p>
            <a:r>
              <a:rPr lang="en-US" sz="2400" dirty="0"/>
              <a:t>Po II </a:t>
            </a:r>
            <a:r>
              <a:rPr lang="en-US" sz="2400" dirty="0" err="1"/>
              <a:t>wojnie</a:t>
            </a:r>
            <a:r>
              <a:rPr lang="en-US" sz="2400" dirty="0"/>
              <a:t> </a:t>
            </a:r>
            <a:r>
              <a:rPr lang="en-US" sz="2400" dirty="0" err="1"/>
              <a:t>światowej</a:t>
            </a:r>
            <a:r>
              <a:rPr lang="en-US" sz="2400" dirty="0"/>
              <a:t> </a:t>
            </a:r>
            <a:r>
              <a:rPr lang="en-US" sz="2400" dirty="0" err="1"/>
              <a:t>zajmował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</a:t>
            </a:r>
            <a:r>
              <a:rPr lang="en-US" sz="2400" dirty="0" err="1"/>
              <a:t>leczeniem</a:t>
            </a:r>
            <a:r>
              <a:rPr lang="en-US" sz="2400" dirty="0"/>
              <a:t> ran </a:t>
            </a:r>
            <a:r>
              <a:rPr lang="en-US" sz="2400" dirty="0" err="1"/>
              <a:t>angielskich</a:t>
            </a:r>
            <a:r>
              <a:rPr lang="en-US" sz="2400" dirty="0"/>
              <a:t> </a:t>
            </a:r>
            <a:r>
              <a:rPr lang="en-US" sz="2400" dirty="0" err="1"/>
              <a:t>pilotów</a:t>
            </a:r>
            <a:r>
              <a:rPr lang="en-US" sz="2400" dirty="0"/>
              <a:t> </a:t>
            </a:r>
            <a:r>
              <a:rPr lang="en-US" sz="2400" dirty="0" err="1"/>
              <a:t>wojskowych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rehabilitacją</a:t>
            </a:r>
            <a:r>
              <a:rPr lang="en-US" sz="2400" dirty="0"/>
              <a:t> </a:t>
            </a:r>
            <a:r>
              <a:rPr lang="en-US" sz="2400" dirty="0" err="1"/>
              <a:t>inwalidów</a:t>
            </a:r>
            <a:r>
              <a:rPr lang="en-US" sz="2400" dirty="0"/>
              <a:t> </a:t>
            </a:r>
            <a:r>
              <a:rPr lang="en-US" sz="2400" dirty="0" err="1"/>
              <a:t>wojennych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pierwszy</a:t>
            </a:r>
            <a:r>
              <a:rPr lang="en-US" sz="2400" dirty="0"/>
              <a:t> w </a:t>
            </a:r>
            <a:r>
              <a:rPr lang="en-US" sz="2400" dirty="0" err="1"/>
              <a:t>historii</a:t>
            </a:r>
            <a:r>
              <a:rPr lang="en-US" sz="2400" dirty="0"/>
              <a:t> </a:t>
            </a:r>
            <a:r>
              <a:rPr lang="en-US" sz="2400" dirty="0" err="1"/>
              <a:t>zorganizował</a:t>
            </a:r>
            <a:r>
              <a:rPr lang="en-US" sz="2400" dirty="0"/>
              <a:t> </a:t>
            </a:r>
            <a:r>
              <a:rPr lang="en-US" sz="2400" dirty="0" err="1"/>
              <a:t>zawody</a:t>
            </a:r>
            <a:r>
              <a:rPr lang="en-US" sz="2400" dirty="0"/>
              <a:t> </a:t>
            </a:r>
            <a:r>
              <a:rPr lang="en-US" sz="2400" dirty="0" err="1"/>
              <a:t>łucznicze</a:t>
            </a:r>
            <a:r>
              <a:rPr lang="en-US" sz="2400" dirty="0"/>
              <a:t> </a:t>
            </a:r>
            <a:r>
              <a:rPr lang="en-US" sz="2400" dirty="0" err="1"/>
              <a:t>dla</a:t>
            </a:r>
            <a:r>
              <a:rPr lang="en-US" sz="2400" dirty="0"/>
              <a:t> </a:t>
            </a:r>
            <a:r>
              <a:rPr lang="en-US" sz="2400" dirty="0" err="1"/>
              <a:t>pacjentów</a:t>
            </a:r>
            <a:r>
              <a:rPr lang="en-US" sz="2400" dirty="0"/>
              <a:t> z </a:t>
            </a:r>
            <a:r>
              <a:rPr lang="en-US" sz="2400" dirty="0" err="1"/>
              <a:t>niepełnosprawnością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Było</a:t>
            </a:r>
            <a:r>
              <a:rPr lang="en-US" sz="2400" dirty="0"/>
              <a:t> to </a:t>
            </a:r>
            <a:r>
              <a:rPr lang="pl-PL" sz="2400" dirty="0"/>
              <a:t>28 lipca</a:t>
            </a:r>
            <a:r>
              <a:rPr lang="en-US" sz="2400" dirty="0"/>
              <a:t> 1948 roku w Stoke Mandeville.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62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258A44-85E6-420D-9E8B-B70560EA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 err="1"/>
              <a:t>Dyscypliny</a:t>
            </a:r>
            <a:r>
              <a:rPr lang="en-US" sz="6000" dirty="0"/>
              <a:t> </a:t>
            </a:r>
            <a:r>
              <a:rPr lang="en-US" sz="6000" dirty="0" err="1"/>
              <a:t>sportowe</a:t>
            </a:r>
            <a:r>
              <a:rPr lang="en-US" sz="6000" dirty="0"/>
              <a:t> </a:t>
            </a:r>
            <a:r>
              <a:rPr lang="en-US" sz="6000" dirty="0" err="1"/>
              <a:t>na</a:t>
            </a:r>
            <a:r>
              <a:rPr lang="en-US" sz="6000" dirty="0"/>
              <a:t> </a:t>
            </a:r>
            <a:r>
              <a:rPr lang="en-US" sz="6000" dirty="0" err="1"/>
              <a:t>paraolipiadzie</a:t>
            </a:r>
            <a:endParaRPr lang="en-US" sz="6000" dirty="0"/>
          </a:p>
        </p:txBody>
      </p:sp>
      <p:pic>
        <p:nvPicPr>
          <p:cNvPr id="6" name="Symbol zastępczy zawartości 5" descr="Obraz zawierający osoba&#10;&#10;Opis wygenerowany automatycznie">
            <a:extLst>
              <a:ext uri="{FF2B5EF4-FFF2-40B4-BE49-F238E27FC236}">
                <a16:creationId xmlns:a16="http://schemas.microsoft.com/office/drawing/2014/main" id="{4C611853-7F04-4C9F-B0FE-2D0A1B2598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3604" r="9787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1A969D-96E5-474F-8DE3-5748F2812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6619" y="2265038"/>
            <a:ext cx="4632031" cy="4193244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fontAlgn="base"/>
            <a:r>
              <a:rPr lang="en-US" b="1" i="0" dirty="0">
                <a:effectLst/>
              </a:rPr>
              <a:t> </a:t>
            </a:r>
            <a:r>
              <a:rPr lang="en-US" sz="2800" b="1" i="0" dirty="0" err="1">
                <a:effectLst/>
              </a:rPr>
              <a:t>Igrzyska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letnie</a:t>
            </a:r>
            <a:r>
              <a:rPr lang="en-US" sz="2800" b="1" i="0" dirty="0">
                <a:effectLst/>
              </a:rPr>
              <a:t>:</a:t>
            </a:r>
            <a:endParaRPr lang="en-US" sz="2800" b="0" i="0" dirty="0">
              <a:effectLst/>
            </a:endParaRPr>
          </a:p>
          <a:p>
            <a:pPr fontAlgn="base"/>
            <a:r>
              <a:rPr lang="en-US" sz="2800" b="0" i="0" u="none" strike="noStrike" dirty="0" err="1">
                <a:effectLst/>
              </a:rPr>
              <a:t>Koszykówka</a:t>
            </a:r>
            <a:endParaRPr lang="en-US" sz="2800" b="0" i="0" dirty="0">
              <a:effectLst/>
            </a:endParaRPr>
          </a:p>
          <a:p>
            <a:pPr fontAlgn="base"/>
            <a:r>
              <a:rPr lang="en-US" sz="2800" b="0" i="0" u="none" strike="noStrike" dirty="0" err="1">
                <a:effectLst/>
              </a:rPr>
              <a:t>Szermierka</a:t>
            </a:r>
            <a:endParaRPr lang="en-US" sz="2800" b="0" i="0" dirty="0">
              <a:effectLst/>
            </a:endParaRPr>
          </a:p>
          <a:p>
            <a:pPr fontAlgn="base"/>
            <a:r>
              <a:rPr lang="en-US" sz="2800" b="0" i="0" u="none" strike="noStrike" dirty="0" err="1">
                <a:effectLst/>
              </a:rPr>
              <a:t>Tenis</a:t>
            </a:r>
            <a:endParaRPr lang="pl-PL" sz="2800" u="none" strike="noStrike" dirty="0"/>
          </a:p>
          <a:p>
            <a:pPr fontAlgn="base"/>
            <a:r>
              <a:rPr lang="pl-PL" sz="2800" dirty="0" err="1"/>
              <a:t>Boccia</a:t>
            </a:r>
            <a:endParaRPr lang="pl-PL" sz="2800" dirty="0"/>
          </a:p>
          <a:p>
            <a:pPr fontAlgn="base"/>
            <a:r>
              <a:rPr lang="pl-PL" sz="2800" dirty="0" err="1"/>
              <a:t>Goalball</a:t>
            </a:r>
            <a:endParaRPr lang="pl-PL" sz="2800" dirty="0"/>
          </a:p>
          <a:p>
            <a:pPr fontAlgn="base"/>
            <a:r>
              <a:rPr lang="pl-PL" sz="2800" dirty="0"/>
              <a:t>Jeździectwo</a:t>
            </a:r>
          </a:p>
          <a:p>
            <a:pPr fontAlgn="base"/>
            <a:r>
              <a:rPr lang="pl-PL" sz="2800" dirty="0"/>
              <a:t>Judo</a:t>
            </a:r>
          </a:p>
          <a:p>
            <a:pPr fontAlgn="base"/>
            <a:r>
              <a:rPr lang="pl-PL" sz="2800" dirty="0"/>
              <a:t>Lekkoatletyka</a:t>
            </a:r>
          </a:p>
          <a:p>
            <a:pPr fontAlgn="base"/>
            <a:r>
              <a:rPr lang="pl-PL" sz="2800" dirty="0"/>
              <a:t>Pływanie</a:t>
            </a:r>
          </a:p>
          <a:p>
            <a:pPr fontAlgn="base"/>
            <a:r>
              <a:rPr lang="pl-PL" sz="2800" dirty="0"/>
              <a:t>I wiele innych…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8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258A44-85E6-420D-9E8B-B70560EA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 err="1"/>
              <a:t>Dyscypliny</a:t>
            </a:r>
            <a:r>
              <a:rPr lang="en-US" sz="6000" dirty="0"/>
              <a:t> </a:t>
            </a:r>
            <a:r>
              <a:rPr lang="en-US" sz="6000" dirty="0" err="1"/>
              <a:t>sportowe</a:t>
            </a:r>
            <a:r>
              <a:rPr lang="en-US" sz="6000" dirty="0"/>
              <a:t> </a:t>
            </a:r>
            <a:r>
              <a:rPr lang="en-US" sz="6000" dirty="0" err="1"/>
              <a:t>na</a:t>
            </a:r>
            <a:r>
              <a:rPr lang="en-US" sz="6000" dirty="0"/>
              <a:t> </a:t>
            </a:r>
            <a:r>
              <a:rPr lang="en-US" sz="6000" dirty="0" err="1"/>
              <a:t>paraolipiadzie</a:t>
            </a:r>
            <a:endParaRPr lang="en-US" sz="6000" dirty="0"/>
          </a:p>
        </p:txBody>
      </p:sp>
      <p:pic>
        <p:nvPicPr>
          <p:cNvPr id="6" name="Symbol zastępczy zawartości 5" descr="Obraz zawierający osoba&#10;&#10;Opis wygenerowany automatycznie">
            <a:extLst>
              <a:ext uri="{FF2B5EF4-FFF2-40B4-BE49-F238E27FC236}">
                <a16:creationId xmlns:a16="http://schemas.microsoft.com/office/drawing/2014/main" id="{4C611853-7F04-4C9F-B0FE-2D0A1B2598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3604" r="9787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1A969D-96E5-474F-8DE3-5748F2812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6619" y="2265038"/>
            <a:ext cx="4632031" cy="4193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b="1" i="0" dirty="0">
                <a:effectLst/>
              </a:rPr>
              <a:t> </a:t>
            </a:r>
            <a:r>
              <a:rPr lang="en-US" sz="2800" b="1" i="0" dirty="0" err="1">
                <a:effectLst/>
              </a:rPr>
              <a:t>Igrzyska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zimowe</a:t>
            </a:r>
            <a:r>
              <a:rPr lang="en-US" sz="2800" b="1" i="0" dirty="0">
                <a:effectLst/>
              </a:rPr>
              <a:t>:</a:t>
            </a:r>
            <a:endParaRPr lang="en-US" sz="2800" b="0" i="0" dirty="0">
              <a:effectLst/>
            </a:endParaRPr>
          </a:p>
          <a:p>
            <a:pPr fontAlgn="base"/>
            <a:r>
              <a:rPr lang="en-US" sz="2800" b="0" i="0" dirty="0" err="1">
                <a:effectLst/>
              </a:rPr>
              <a:t>Hokej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na</a:t>
            </a:r>
            <a:r>
              <a:rPr lang="en-US" sz="2800" b="0" i="0" dirty="0">
                <a:effectLst/>
              </a:rPr>
              <a:t> s</a:t>
            </a:r>
            <a:r>
              <a:rPr lang="pl-PL" sz="2800" b="0" i="0" dirty="0" err="1">
                <a:effectLst/>
              </a:rPr>
              <a:t>ledgach</a:t>
            </a:r>
            <a:endParaRPr lang="en-US" sz="2800" b="0" i="0" dirty="0">
              <a:effectLst/>
            </a:endParaRPr>
          </a:p>
          <a:p>
            <a:pPr fontAlgn="base"/>
            <a:r>
              <a:rPr lang="en-US" sz="2800" b="0" i="0" dirty="0" err="1">
                <a:effectLst/>
              </a:rPr>
              <a:t>Narciarstwo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alpejskie</a:t>
            </a:r>
            <a:endParaRPr lang="pl-PL" sz="2800" b="0" i="0" dirty="0">
              <a:effectLst/>
            </a:endParaRPr>
          </a:p>
          <a:p>
            <a:pPr fontAlgn="base"/>
            <a:r>
              <a:rPr lang="pl-PL" sz="2800" dirty="0"/>
              <a:t>Narciarstwo biegowe</a:t>
            </a:r>
            <a:endParaRPr lang="en-US" sz="2800" b="0" i="0" dirty="0">
              <a:effectLst/>
            </a:endParaRPr>
          </a:p>
          <a:p>
            <a:pPr fontAlgn="base"/>
            <a:r>
              <a:rPr lang="en-US" sz="2800" b="0" i="0" u="none" strike="noStrike" dirty="0">
                <a:effectLst/>
              </a:rPr>
              <a:t>Curling </a:t>
            </a:r>
            <a:r>
              <a:rPr lang="en-US" sz="2800" b="0" i="0" u="none" strike="noStrike" dirty="0" err="1">
                <a:effectLst/>
              </a:rPr>
              <a:t>na</a:t>
            </a:r>
            <a:r>
              <a:rPr lang="en-US" sz="2800" b="0" i="0" u="none" strike="noStrike" dirty="0">
                <a:effectLst/>
              </a:rPr>
              <a:t> </a:t>
            </a:r>
            <a:r>
              <a:rPr lang="en-US" sz="2800" b="0" i="0" u="none" strike="noStrike" dirty="0" err="1">
                <a:effectLst/>
              </a:rPr>
              <a:t>wózkach</a:t>
            </a:r>
            <a:endParaRPr lang="pl-PL" sz="2800" b="0" i="0" u="none" strike="noStrike" dirty="0">
              <a:effectLst/>
            </a:endParaRPr>
          </a:p>
          <a:p>
            <a:pPr fontAlgn="base"/>
            <a:r>
              <a:rPr lang="pl-PL" sz="2800" dirty="0"/>
              <a:t>Biathlon</a:t>
            </a:r>
          </a:p>
          <a:p>
            <a:pPr fontAlgn="base"/>
            <a:r>
              <a:rPr lang="pl-PL" sz="2800" b="0" i="0" dirty="0">
                <a:effectLst/>
              </a:rPr>
              <a:t>Snowboard</a:t>
            </a:r>
            <a:endParaRPr lang="en-US" sz="2800" b="0" i="0" dirty="0">
              <a:effectLst/>
            </a:endParaRPr>
          </a:p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9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7051FF6-4CA2-4591-AD15-812E0018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Koszykówka na wózkach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C1D0FA-FE92-447F-ADF8-B4AE05EA5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0" i="0">
                <a:effectLst/>
              </a:rPr>
              <a:t>zespołowy </a:t>
            </a:r>
            <a:r>
              <a:rPr lang="en-US" sz="1800" b="0" i="0" u="none" strike="noStrike">
                <a:effectLst/>
              </a:rPr>
              <a:t>sport dla niepełnosprawnych</a:t>
            </a:r>
            <a:r>
              <a:rPr lang="en-US" sz="1800" b="0" i="0">
                <a:effectLst/>
              </a:rPr>
              <a:t> i sport integracyjny.</a:t>
            </a:r>
          </a:p>
          <a:p>
            <a:r>
              <a:rPr lang="en-US" sz="1800" b="0" i="0">
                <a:effectLst/>
              </a:rPr>
              <a:t>Reguły gry są zbliżone do reguł koszykówki. Celem każdej z drużyn jest zdobywanie punktów za celne rzuty do kosza przeciwnika. Boisko ma wymiary 28 na 15 metrów. Czas gry wynosi 4 razy 10 minut. Drużyna składa się z pięciu zawodników.</a:t>
            </a:r>
          </a:p>
          <a:p>
            <a:endParaRPr lang="en-US" sz="18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soba&#10;&#10;Opis wygenerowany automatycznie">
            <a:extLst>
              <a:ext uri="{FF2B5EF4-FFF2-40B4-BE49-F238E27FC236}">
                <a16:creationId xmlns:a16="http://schemas.microsoft.com/office/drawing/2014/main" id="{FA3A8F7B-FD89-47C1-AAF7-A2C8934A54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17579" r="21306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464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196B79-30A4-4BC3-B4B2-3A1EED69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Szermierka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wózkach</a:t>
            </a:r>
            <a:endParaRPr lang="en-US" dirty="0"/>
          </a:p>
        </p:txBody>
      </p:sp>
      <p:pic>
        <p:nvPicPr>
          <p:cNvPr id="1026" name="Picture 2" descr="Jadę po medal">
            <a:extLst>
              <a:ext uri="{FF2B5EF4-FFF2-40B4-BE49-F238E27FC236}">
                <a16:creationId xmlns:a16="http://schemas.microsoft.com/office/drawing/2014/main" id="{989D5B4E-01A0-4671-B0FB-9F3DA20D88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r="12183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BDFC17-0234-46BF-AD0F-6C0D51A51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>
                <a:effectLst/>
              </a:rPr>
              <a:t> W czasie walki zawodnicy siedzą na wózkach szermierczych przymocowanych do tzw. platform. Dyscyplina ta zarządzana jest przez Międzynarodową Federację Sportów na Wózkach. Do programu igrzysk została włączona w </a:t>
            </a:r>
            <a:r>
              <a:rPr lang="en-US" b="0" i="0" u="none" strike="noStrike">
                <a:effectLst/>
              </a:rPr>
              <a:t>Rzymie w 1960</a:t>
            </a:r>
            <a:r>
              <a:rPr lang="en-US" b="0" i="0">
                <a:effectLst/>
              </a:rPr>
              <a:t> roku.</a:t>
            </a: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8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1446E5-3D0E-4018-9437-04FC8BFB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301" y="174316"/>
            <a:ext cx="5499681" cy="15179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dirty="0" err="1">
                <a:solidFill>
                  <a:srgbClr val="000000"/>
                </a:solidFill>
              </a:rPr>
              <a:t>Tenis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na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wózkach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050" name="Picture 2" descr="Tenis alternatywnyPortal Tenisowy">
            <a:extLst>
              <a:ext uri="{FF2B5EF4-FFF2-40B4-BE49-F238E27FC236}">
                <a16:creationId xmlns:a16="http://schemas.microsoft.com/office/drawing/2014/main" id="{5D8D05B9-9A3E-48D2-B8A5-48005C3AE5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r="24320" b="1"/>
          <a:stretch/>
        </p:blipFill>
        <p:spPr bwMode="auto"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395828-D2A8-423E-9977-9B73B3EE9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3257" y="1766657"/>
            <a:ext cx="4869179" cy="262710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8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dyscyplina</a:t>
            </a: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sportu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zawodników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niepełnosprawnych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grana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typowym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korcie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tenisowym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dyscyplina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sportu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uprawiana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jest w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ponad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krajach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świata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Zasadą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odróżniającą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wózkach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tenisa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uprawianego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zawodników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sprawnych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jest to,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piłka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może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odbić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niż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maksymalnie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dwa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razy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kolejne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odbicie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może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nastąpić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polem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gry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(ta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reguła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stosowana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też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serwisie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wózkach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został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zapoczątkowany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latach</a:t>
            </a: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70. XX 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wieku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czasie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igrzysk</a:t>
            </a: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paraolimpijskich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Barcelonie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 1992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wózkach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został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oficjalnym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sportem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paraolimpijskim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Zawody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tenisie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wózkach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mogą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odbywać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czterech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kategoriach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juniorów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kobiet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mężczyzn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quadów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rozpoznaną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tetraplegią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Rywalizacja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odbywa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singlu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7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deblu</a:t>
            </a:r>
            <a:r>
              <a:rPr lang="en-US" sz="7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428841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DDC2E-0DCA-4BD6-9F09-7382D397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/>
              <a:t>Hokej na </a:t>
            </a:r>
            <a:r>
              <a:rPr lang="pl-PL" sz="6000" dirty="0" err="1"/>
              <a:t>sledgach</a:t>
            </a:r>
            <a:endParaRPr lang="pl-PL" sz="6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EED4D7-A543-4A55-9464-397969B7F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954BF8-98CE-4727-A4B6-CDEF1CEBB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539" y="1899821"/>
            <a:ext cx="4754880" cy="329184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zawodnicy poruszają się na specjalnych siedziskach, do których przytwierdzone są ostrza łyżew. Kijki służą do napędu i podań krążka. Każda drużyna składa się z 6 zawodników. Gra toczy się na lodowisku do hokeja i składa się z 3 tercji po 15 minut czystej gry. Przepisy są zbliżone do regularnego hokeja na lodzie wraz z karami za faule, np. używanie łokci w starciach, przytrzymywanie za koszulkę, podnoszenie kija powyżej głowy, atak przodem siedziska, atak na zawodnika bez krążka.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618D5E-D5D4-4F04-B5CA-08D31DBA4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Zimowe Igrzyska Paraolimpijskie- Dzień 2 - użytkownik usunął konto - Blog -  SportoweFakty.pl">
            <a:extLst>
              <a:ext uri="{FF2B5EF4-FFF2-40B4-BE49-F238E27FC236}">
                <a16:creationId xmlns:a16="http://schemas.microsoft.com/office/drawing/2014/main" id="{528EAE6F-EEB4-49B8-8097-4C2272C6FBC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2048256"/>
            <a:ext cx="6244869" cy="41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44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160</TotalTime>
  <Words>1532</Words>
  <Application>Microsoft Office PowerPoint</Application>
  <PresentationFormat>Panoramiczny</PresentationFormat>
  <Paragraphs>95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Rockwell</vt:lpstr>
      <vt:lpstr>Rockwell Condensed</vt:lpstr>
      <vt:lpstr>Rockwell Extra Bold</vt:lpstr>
      <vt:lpstr>Times New Roman</vt:lpstr>
      <vt:lpstr>Wingdings</vt:lpstr>
      <vt:lpstr>Drewniana czcionka</vt:lpstr>
      <vt:lpstr>Paraolipiada</vt:lpstr>
      <vt:lpstr>Czym jest?</vt:lpstr>
      <vt:lpstr>Sir Ludwig guttmann</vt:lpstr>
      <vt:lpstr>Dyscypliny sportowe na paraolipiadzie</vt:lpstr>
      <vt:lpstr>Dyscypliny sportowe na paraolipiadzie</vt:lpstr>
      <vt:lpstr>Koszykówka na wózkach</vt:lpstr>
      <vt:lpstr>Szermierka na wózkach</vt:lpstr>
      <vt:lpstr>Tenis na wózkach</vt:lpstr>
      <vt:lpstr>Hokej na sledgach</vt:lpstr>
      <vt:lpstr>Narciarstwo alpejskie</vt:lpstr>
      <vt:lpstr>Curling na wózkach</vt:lpstr>
      <vt:lpstr>Paraolimpiada</vt:lpstr>
      <vt:lpstr>Prezentacja programu PowerPoint</vt:lpstr>
      <vt:lpstr>Nasi paraolimpijczycy - Tokio</vt:lpstr>
      <vt:lpstr>Renata śliwińska</vt:lpstr>
      <vt:lpstr>Róża kozakowska</vt:lpstr>
      <vt:lpstr>Patryk Chojnowski</vt:lpstr>
      <vt:lpstr>Karolina pęk</vt:lpstr>
      <vt:lpstr>Piotr kosewicz</vt:lpstr>
      <vt:lpstr>Barbara bieganowska - zając</vt:lpstr>
      <vt:lpstr>Natalia partyka</vt:lpstr>
      <vt:lpstr>Karolina kucharczyk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Paraolipiada</dc:title>
  <dc:creator>Ania K</dc:creator>
  <cp:lastModifiedBy>Jarosław Budny</cp:lastModifiedBy>
  <cp:revision>11</cp:revision>
  <dcterms:created xsi:type="dcterms:W3CDTF">2021-11-24T14:43:20Z</dcterms:created>
  <dcterms:modified xsi:type="dcterms:W3CDTF">2021-11-26T16:00:20Z</dcterms:modified>
</cp:coreProperties>
</file>