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ek adek" initials="aa" lastIdx="1" clrIdx="0">
    <p:extLst>
      <p:ext uri="{19B8F6BF-5375-455C-9EA6-DF929625EA0E}">
        <p15:presenceInfo xmlns:p15="http://schemas.microsoft.com/office/powerpoint/2012/main" userId="37aeb9a708ac69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9A21D-9B9B-4FB3-931A-E6DB382EEA09}" type="datetimeFigureOut">
              <a:rPr lang="pl-PL" smtClean="0"/>
              <a:t>17.03.2021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AD729-5D52-4C0A-BAE8-61AB9E58D8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44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250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850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99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7DE6118-2437-4B30-8E3C-4D2BE6020583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385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802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862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931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208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8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731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780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5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2.emf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.jp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2.emf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.jp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2.emf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.jp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80" y="638508"/>
            <a:ext cx="10905339" cy="4843439"/>
          </a:xfrm>
          <a:prstGeom prst="rect">
            <a:avLst/>
          </a:prstGeom>
          <a:gradFill rotWithShape="1">
            <a:gsLst>
              <a:gs pos="0">
                <a:sysClr val="windowText" lastClr="000000">
                  <a:lumMod val="85000"/>
                  <a:lumOff val="15000"/>
                </a:sysClr>
              </a:gs>
              <a:gs pos="100000">
                <a:sysClr val="windowText" lastClr="000000">
                  <a:lumMod val="95000"/>
                  <a:lumOff val="5000"/>
                </a:sysClr>
              </a:gs>
            </a:gsLst>
            <a:lin ang="5400000" scaled="0"/>
          </a:gradFill>
          <a:ln w="76200" cap="flat" cmpd="sng" algn="ctr">
            <a:noFill/>
            <a:prstDash val="solid"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algn="ctr" defTabSz="914400"/>
            <a:endParaRPr lang="en-US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053" y="865667"/>
            <a:ext cx="10451592" cy="4389120"/>
          </a:xfrm>
          <a:prstGeom prst="rect">
            <a:avLst/>
          </a:prstGeom>
          <a:gradFill rotWithShape="1"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ap="flat" cmpd="sng" algn="ctr">
            <a:solidFill>
              <a:srgbClr val="191919"/>
            </a:solidFill>
            <a:prstDash val="solid"/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tlCol="0" anchor="ctr"/>
          <a:lstStyle/>
          <a:p>
            <a:pPr algn="ctr" defTabSz="914400"/>
            <a:endParaRPr lang="en-US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645" y="1030259"/>
            <a:ext cx="10122408" cy="4059936"/>
          </a:xfrm>
          <a:prstGeom prst="rect">
            <a:avLst/>
          </a:prstGeom>
          <a:solidFill>
            <a:srgbClr val="FFFFFE"/>
          </a:solidFill>
          <a:ln w="6350" cap="flat" cmpd="sng" algn="ctr">
            <a:solidFill>
              <a:srgbClr val="DCDCE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/>
            <a:endParaRPr lang="en-US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12CA59A-B022-4435-A45C-36FC7260C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6222" y="1584552"/>
            <a:ext cx="9099255" cy="2537251"/>
          </a:xfrm>
        </p:spPr>
        <p:txBody>
          <a:bodyPr anchor="ctr">
            <a:normAutofit/>
          </a:bodyPr>
          <a:lstStyle/>
          <a:p>
            <a:pPr algn="ctr"/>
            <a:r>
              <a:rPr lang="pl-PL" sz="5000">
                <a:solidFill>
                  <a:srgbClr val="454545"/>
                </a:solidFill>
              </a:rPr>
              <a:t>Zasady zachowania ucznia podczas nauki zdalnej oraz konsekwencję ich łamania.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1EDE8358-DCAB-4435-B043-58877C674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784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E5498B-72BA-4D23-B6D9-C787EE80F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486116"/>
            <a:ext cx="5052596" cy="329919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 Należy słuchać wypowiedzi nauczyciela oraz jego poleceń (lekcje online szczególnie wymagają od uczestników jak i nauczycieli skupienia i spokoju).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1000"/>
              </a:spcAft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19. Należy aktywnie brać udział w lekcjach, wykonywać polecenia nauczyciela oraz odrabiać zadane prace domowe. 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481BC72-8A7C-4C4B-BF36-2DDC77ED7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1" y="1486617"/>
            <a:ext cx="4960442" cy="329869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E678200-0ABD-40A4-AB02-CE871E0E0DAC}"/>
              </a:ext>
            </a:extLst>
          </p:cNvPr>
          <p:cNvSpPr txBox="1"/>
          <p:nvPr/>
        </p:nvSpPr>
        <p:spPr>
          <a:xfrm>
            <a:off x="9400152" y="4785310"/>
            <a:ext cx="1861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Źródło: europrymusek.pl</a:t>
            </a:r>
          </a:p>
        </p:txBody>
      </p:sp>
    </p:spTree>
    <p:extLst>
      <p:ext uri="{BB962C8B-B14F-4D97-AF65-F5344CB8AC3E}">
        <p14:creationId xmlns:p14="http://schemas.microsoft.com/office/powerpoint/2010/main" val="3150058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B788E6-57FC-4C89-A3AF-000153669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520" y="1774914"/>
            <a:ext cx="4345401" cy="330817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1000"/>
              </a:spcAft>
              <a:buNone/>
            </a:pPr>
            <a:r>
              <a:rPr lang="pl-PL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łamania zasad pracy zdalnej: </a:t>
            </a:r>
          </a:p>
          <a:p>
            <a:pPr algn="just">
              <a:lnSpc>
                <a:spcPct val="110000"/>
              </a:lnSpc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może wpisać uwagę do dziennika elektronicznego za zakłócanie zajęć, przeszkadzanie w przekazywaniu wiedzy.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pl-PL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może odbyć rozmowę dotyczącą zachowaniu ucznia z dyrektorem szkoły bądź pedagogiem. Taka rozmowa może skutkować spotkaniem z rodzicem. </a:t>
            </a: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Aft>
                <a:spcPts val="1000"/>
              </a:spcAft>
              <a:buNone/>
            </a:pPr>
            <a:endParaRPr lang="pl-PL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pl-PL" sz="17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F082513-E730-48BF-AE2B-C58104E4C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558" y="1774914"/>
            <a:ext cx="4425647" cy="3308172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2E1E9B35-81F4-4E7F-AB93-B3B65EDEB0E9}"/>
              </a:ext>
            </a:extLst>
          </p:cNvPr>
          <p:cNvSpPr txBox="1"/>
          <p:nvPr/>
        </p:nvSpPr>
        <p:spPr>
          <a:xfrm>
            <a:off x="9505950" y="5083086"/>
            <a:ext cx="1956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Źródło: sppotok.cba.pl</a:t>
            </a:r>
          </a:p>
        </p:txBody>
      </p:sp>
    </p:spTree>
    <p:extLst>
      <p:ext uri="{BB962C8B-B14F-4D97-AF65-F5344CB8AC3E}">
        <p14:creationId xmlns:p14="http://schemas.microsoft.com/office/powerpoint/2010/main" val="800306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1DBCFC-DE14-4CB4-A194-C48FD51A4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120" y="1774914"/>
            <a:ext cx="5622284" cy="3054261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Wobec osób, które będą nadużywać łamania zasad mogą być wyciągane konsekwencje szkolne jak również prawne. 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Postawa i zachowanie podczas lekcji online jest również elementem branym pod uwagę przy ocenie z zachowania. 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0AAA215-43AD-4656-8981-009143714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455" y="1774914"/>
            <a:ext cx="3496265" cy="313207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88B5171C-0CE1-4F82-BC03-FF6F12F48BF3}"/>
              </a:ext>
            </a:extLst>
          </p:cNvPr>
          <p:cNvSpPr txBox="1"/>
          <p:nvPr/>
        </p:nvSpPr>
        <p:spPr>
          <a:xfrm>
            <a:off x="8682362" y="4906984"/>
            <a:ext cx="2343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Źródło: elearnlmp.blogspot.com/</a:t>
            </a:r>
          </a:p>
        </p:txBody>
      </p:sp>
    </p:spTree>
    <p:extLst>
      <p:ext uri="{BB962C8B-B14F-4D97-AF65-F5344CB8AC3E}">
        <p14:creationId xmlns:p14="http://schemas.microsoft.com/office/powerpoint/2010/main" val="219722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2194DF-003D-4901-AEA9-10AB10888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330" y="1774914"/>
            <a:ext cx="5622284" cy="3308172"/>
          </a:xfrm>
        </p:spPr>
        <p:txBody>
          <a:bodyPr>
            <a:norm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Zajęcia online wymagają od wszystkich skupienia. Szanujmy swój czas i koncentrujmy się na tym, co dzieje się na zajęciach. Sytuacja w jakiej się znajdujemy jest ciężka dla wszystkich, dlatego dziękujemy za przestrzeganie zasad pracy online. 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ABF74B8-8C55-47C1-9084-FB8DFE8D7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2506" y="1874090"/>
            <a:ext cx="3496265" cy="2330843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78A5ED28-C05E-4B7B-968E-37C77C5D04BD}"/>
              </a:ext>
            </a:extLst>
          </p:cNvPr>
          <p:cNvSpPr txBox="1"/>
          <p:nvPr/>
        </p:nvSpPr>
        <p:spPr>
          <a:xfrm>
            <a:off x="9004752" y="4204933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/>
              <a:t>Źródło: szkolawchmurze.pl </a:t>
            </a:r>
          </a:p>
        </p:txBody>
      </p:sp>
    </p:spTree>
    <p:extLst>
      <p:ext uri="{BB962C8B-B14F-4D97-AF65-F5344CB8AC3E}">
        <p14:creationId xmlns:p14="http://schemas.microsoft.com/office/powerpoint/2010/main" val="254389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CAB081CF-4092-46BB-AF51-667D62A587B8}"/>
              </a:ext>
            </a:extLst>
          </p:cNvPr>
          <p:cNvSpPr txBox="1"/>
          <p:nvPr/>
        </p:nvSpPr>
        <p:spPr>
          <a:xfrm>
            <a:off x="1125460" y="1642684"/>
            <a:ext cx="4503066" cy="32991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120000"/>
              </a:lnSpc>
              <a:buClr>
                <a:schemeClr val="accent1"/>
              </a:buClr>
              <a:buSzPct val="100000"/>
            </a:pPr>
            <a:r>
              <a:rPr lang="en-US" dirty="0"/>
              <a:t>ZASADY:</a:t>
            </a:r>
          </a:p>
          <a:p>
            <a:pPr indent="-228600" defTabSz="914400">
              <a:lnSpc>
                <a:spcPct val="12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dirty="0"/>
          </a:p>
          <a:p>
            <a:pPr marL="114300" algn="just" defTabSz="914400">
              <a:lnSpc>
                <a:spcPct val="150000"/>
              </a:lnSpc>
              <a:buClr>
                <a:schemeClr val="accent1"/>
              </a:buClr>
              <a:buSzPct val="100000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Obecność ucznia na zajęciach online jest obowiązkowa.</a:t>
            </a:r>
          </a:p>
          <a:p>
            <a:pPr marL="114300" lvl="0" algn="just" defTabSz="914400">
              <a:lnSpc>
                <a:spcPct val="150000"/>
              </a:lnSpc>
              <a:spcAft>
                <a:spcPts val="1000"/>
              </a:spcAft>
              <a:buClr>
                <a:schemeClr val="accent1"/>
              </a:buClr>
              <a:buSzPct val="100000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lekcje online uczeń loguje się punktualnie, zgodnie z rzeczywistym planem zajęć klasy. </a:t>
            </a:r>
          </a:p>
          <a:p>
            <a:pPr marL="342900" lvl="0" indent="-228600" defTabSz="914400">
              <a:lnSpc>
                <a:spcPct val="120000"/>
              </a:lnSpc>
              <a:spcAft>
                <a:spcPts val="10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dirty="0"/>
          </a:p>
          <a:p>
            <a:pPr lvl="0" indent="-228600" defTabSz="914400">
              <a:lnSpc>
                <a:spcPct val="120000"/>
              </a:lnSpc>
              <a:spcAft>
                <a:spcPts val="10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defTabSz="914400">
              <a:lnSpc>
                <a:spcPct val="120000"/>
              </a:lnSpc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9" name="Obraz 38">
            <a:extLst>
              <a:ext uri="{FF2B5EF4-FFF2-40B4-BE49-F238E27FC236}">
                <a16:creationId xmlns:a16="http://schemas.microsoft.com/office/drawing/2014/main" id="{F599132B-6B6A-4660-AD3A-D63213B1DA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/>
          <a:stretch/>
        </p:blipFill>
        <p:spPr>
          <a:xfrm>
            <a:off x="6094411" y="1740812"/>
            <a:ext cx="4960442" cy="279030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980B639-97CF-489B-8C76-100CA4C1A49D}"/>
              </a:ext>
            </a:extLst>
          </p:cNvPr>
          <p:cNvSpPr txBox="1"/>
          <p:nvPr/>
        </p:nvSpPr>
        <p:spPr>
          <a:xfrm>
            <a:off x="9268905" y="4531116"/>
            <a:ext cx="21038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Źródło: portaloswiatowy.pl</a:t>
            </a:r>
          </a:p>
        </p:txBody>
      </p:sp>
    </p:spTree>
    <p:extLst>
      <p:ext uri="{BB962C8B-B14F-4D97-AF65-F5344CB8AC3E}">
        <p14:creationId xmlns:p14="http://schemas.microsoft.com/office/powerpoint/2010/main" val="405739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BCB984-94D5-412A-81F5-8F3D14C57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72" y="1901000"/>
            <a:ext cx="5622284" cy="3308172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spcAft>
                <a:spcPts val="1000"/>
              </a:spcAft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Należy zadbać o swój wygląd,  ubrać się schludnie i stosownie do sytuacji. Dres i piżama to nie jest odpowiedni strój podczas zajęć lekcyjnych, nawet jeśli odbywają się one w systemie zdalnym.</a:t>
            </a:r>
          </a:p>
          <a:p>
            <a:pPr marL="0" lvl="0" indent="0" algn="just">
              <a:lnSpc>
                <a:spcPct val="110000"/>
              </a:lnSpc>
              <a:spcAft>
                <a:spcPts val="1000"/>
              </a:spcAft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 rozpoczęciem zajęć należy załatwić wszystkie swoje potrzeby: zjeść śniadanie, skorzystać z toalety. W trakcie zajęć nie należy jeść ani pić. </a:t>
            </a:r>
          </a:p>
          <a:p>
            <a:pPr marL="0" lvl="0" indent="0">
              <a:lnSpc>
                <a:spcPct val="110000"/>
              </a:lnSpc>
              <a:spcAft>
                <a:spcPts val="1000"/>
              </a:spcAft>
              <a:buNone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52CCA37-B55F-4F24-AF4A-F1303EC68F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00" r="1454" b="2"/>
          <a:stretch/>
        </p:blipFill>
        <p:spPr>
          <a:xfrm>
            <a:off x="7859147" y="1901000"/>
            <a:ext cx="3062781" cy="3308172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AE4E1CA-FF7A-4C0A-9542-47EE23717792}"/>
              </a:ext>
            </a:extLst>
          </p:cNvPr>
          <p:cNvSpPr txBox="1"/>
          <p:nvPr/>
        </p:nvSpPr>
        <p:spPr>
          <a:xfrm>
            <a:off x="9557195" y="5209172"/>
            <a:ext cx="13647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pl-PL" sz="1200" b="0" i="0" u="none" strike="noStrike" kern="1200" cap="none" spc="0" normalizeH="0" baseline="0" noProof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Źródło:freepik.com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406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471CCD-B4B8-49A5-A475-17E394205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95" y="1615250"/>
            <a:ext cx="4345401" cy="3308172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lnSpc>
                <a:spcPct val="170000"/>
              </a:lnSpc>
              <a:buNone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Przed rozpoczęciem zajęć należy załatwić wszystkie swoje potrzeby: zjeść śniadanie, skorzystać z toalety. </a:t>
            </a:r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Podczas</a:t>
            </a: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trwania zajęć nie należy jeść i pić. 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Przed lekcją online należy przygotować swoje miejsce pracy. Należy zachować porządek wokół siebie.</a:t>
            </a:r>
          </a:p>
          <a:p>
            <a:pPr marL="0" lvl="0" indent="0" algn="just">
              <a:lnSpc>
                <a:spcPct val="170000"/>
              </a:lnSpc>
              <a:spcAft>
                <a:spcPts val="1000"/>
              </a:spcAft>
              <a:buNone/>
            </a:pPr>
            <a:r>
              <a:rPr lang="pl-PL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Uczeń bierze udział w lekcji znajdując się przy biurku lub stole oraz siedząc na krześle w taki sposób, aby uniknąć wad postawy.</a:t>
            </a:r>
          </a:p>
          <a:p>
            <a:pPr>
              <a:lnSpc>
                <a:spcPct val="110000"/>
              </a:lnSpc>
            </a:pPr>
            <a:endParaRPr lang="pl-PL" sz="16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8093003-7F53-4920-89DB-50A3C9736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872" y="1615250"/>
            <a:ext cx="4773147" cy="3186075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2EC73A0-92B7-44CD-B06C-88D258EDA3AE}"/>
              </a:ext>
            </a:extLst>
          </p:cNvPr>
          <p:cNvSpPr txBox="1"/>
          <p:nvPr/>
        </p:nvSpPr>
        <p:spPr>
          <a:xfrm>
            <a:off x="9877085" y="4828897"/>
            <a:ext cx="1394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Źródło: edziecko.pl</a:t>
            </a:r>
          </a:p>
        </p:txBody>
      </p:sp>
    </p:spTree>
    <p:extLst>
      <p:ext uri="{BB962C8B-B14F-4D97-AF65-F5344CB8AC3E}">
        <p14:creationId xmlns:p14="http://schemas.microsoft.com/office/powerpoint/2010/main" val="374517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0D5EA2-AD16-42EB-9EB1-F388FA1EE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9" y="2167151"/>
            <a:ext cx="6003015" cy="32991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czasie zajęć nie należy odchodzić od swojego stanowiska pracy bez powodu.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1000"/>
              </a:spcAft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Przez rozpoczęciem zajęć należy powiadomić domowników, iż rozpoczynają się lekcję, tak aby nie przeszkadzali podczas ich trwania.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B377CD-6B7C-42B6-9EB6-AE2AFB52D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8227" y="2158176"/>
            <a:ext cx="3108945" cy="3308170"/>
            <a:chOff x="7807230" y="2012810"/>
            <a:chExt cx="3251252" cy="345986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85E9E4F-50C1-4C9A-97D9-DF7D8B045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0148921-FC2A-4B59-A893-73EDC1E2A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az 4">
            <a:extLst>
              <a:ext uri="{FF2B5EF4-FFF2-40B4-BE49-F238E27FC236}">
                <a16:creationId xmlns:a16="http://schemas.microsoft.com/office/drawing/2014/main" id="{72560A59-5418-4D9A-BBAD-0DD96DD9BF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22" r="39906" b="-3"/>
          <a:stretch/>
        </p:blipFill>
        <p:spPr>
          <a:xfrm>
            <a:off x="7807446" y="2314897"/>
            <a:ext cx="2762372" cy="2983696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D5125BBB-98CB-4C9E-A255-674B0D2CA4AE}"/>
              </a:ext>
            </a:extLst>
          </p:cNvPr>
          <p:cNvSpPr txBox="1"/>
          <p:nvPr/>
        </p:nvSpPr>
        <p:spPr>
          <a:xfrm>
            <a:off x="9185143" y="5604267"/>
            <a:ext cx="15520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Źródło: rajgrod.edu.pl</a:t>
            </a:r>
          </a:p>
        </p:txBody>
      </p:sp>
    </p:spTree>
    <p:extLst>
      <p:ext uri="{BB962C8B-B14F-4D97-AF65-F5344CB8AC3E}">
        <p14:creationId xmlns:p14="http://schemas.microsoft.com/office/powerpoint/2010/main" val="330801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811EB1-5592-4043-ABF5-D2350D061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905" y="1479809"/>
            <a:ext cx="4503066" cy="3299194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Należy wyłączyć mikrofon, aby nie zakłócać prowadzonych zajęć. Zajęcia prowadzi nauczyciel i to on udziela głosu.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Kamerka powinna być włączona przez całe zajęcia. W ten sposób nauczyciel wie, że uczeń jesteś skupiony i wykonuje powierzone zadania. 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B9469FB-FA82-451A-9864-CEE78D558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1" y="1461815"/>
            <a:ext cx="4960442" cy="33482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CAD73BD-CEA7-4B04-909F-10A4AD88D005}"/>
              </a:ext>
            </a:extLst>
          </p:cNvPr>
          <p:cNvSpPr txBox="1"/>
          <p:nvPr/>
        </p:nvSpPr>
        <p:spPr>
          <a:xfrm>
            <a:off x="9456873" y="4816452"/>
            <a:ext cx="1686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Źródło: geex.x-kom.pl/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803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E30E18-1007-4816-8DC2-70ED75BBF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329" y="1647831"/>
            <a:ext cx="4603495" cy="2486019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Nagrywanie i upublicznianie czyjegoś wizerunku bez jego zgody jest łamaniem prawa. </a:t>
            </a:r>
          </a:p>
          <a:p>
            <a:pPr marL="0" lvl="0" indent="0" algn="just">
              <a:spcAft>
                <a:spcPts val="1000"/>
              </a:spcAft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Nie należy wyciszać, blokować ani usuwać nikogo ze spotkania. Te opcję są zarezerwowane dla nauczyciela.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28A2975-4B6A-4F88-8C56-E9D0F254C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1" y="1647831"/>
            <a:ext cx="4960442" cy="297626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B949935-B03C-4FC2-8312-881D6C8C43F3}"/>
              </a:ext>
            </a:extLst>
          </p:cNvPr>
          <p:cNvSpPr txBox="1"/>
          <p:nvPr/>
        </p:nvSpPr>
        <p:spPr>
          <a:xfrm>
            <a:off x="9627583" y="4715461"/>
            <a:ext cx="1427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Źródło:</a:t>
            </a: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mcdn.edu.pl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281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776C36-A48E-4E55-B923-A2CF0A24D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74914"/>
            <a:ext cx="5622284" cy="330817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Spotkanie rozpoczyna i kończy wyłącznie nauczyciel.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1000"/>
              </a:spcAft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Podczas zajęć należy unikać aktywności w tle (na czatach, grach i innych komunikatorach). 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20F1C20-B310-4E66-A476-382802CE2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7318" y="1774914"/>
            <a:ext cx="3341588" cy="3308172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761AB900-EEB9-43B5-876C-C6C18847D689}"/>
              </a:ext>
            </a:extLst>
          </p:cNvPr>
          <p:cNvSpPr txBox="1"/>
          <p:nvPr/>
        </p:nvSpPr>
        <p:spPr>
          <a:xfrm>
            <a:off x="9204968" y="5083086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Źródło: sp1bielsko.pl</a:t>
            </a:r>
          </a:p>
        </p:txBody>
      </p:sp>
    </p:spTree>
    <p:extLst>
      <p:ext uri="{BB962C8B-B14F-4D97-AF65-F5344CB8AC3E}">
        <p14:creationId xmlns:p14="http://schemas.microsoft.com/office/powerpoint/2010/main" val="3506826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C014BF94-4DFC-4A65-99BF-76277891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B255C7B1-10DA-4D61-B560-5E1F081B3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8C29B8B-A62C-43CE-92FF-12EAA1D0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60419" b="36564"/>
          <a:stretch/>
        </p:blipFill>
        <p:spPr>
          <a:xfrm>
            <a:off x="1125460" y="643464"/>
            <a:ext cx="4526280" cy="155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DF7173-1BDD-464F-94C9-69AD47A97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494" y="1779403"/>
            <a:ext cx="4503066" cy="3299194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60000"/>
              </a:lnSpc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 Podczas zajęć n</a:t>
            </a: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ależy zachować kulturę osobistą w mowie i piśmie. Na początku zajęć należy się przywitać z nauczycielem oraz kolegami. 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60000"/>
              </a:lnSpc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Czat na komunikatorze służy tylko do kontaktu w sprawach związanych z lekcją, nie do swobodnych rozmów z kolegami.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CD1AB55-9C92-4945-BD50-7F809E7BF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703" y="1802845"/>
            <a:ext cx="5010150" cy="269295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873EA42-E9E9-4806-A9F6-1718BE38B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99D5523-0BC8-4D5A-871C-69C0725E7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4736FE9-BDFB-46E3-B844-CED588FFF571}"/>
              </a:ext>
            </a:extLst>
          </p:cNvPr>
          <p:cNvSpPr txBox="1"/>
          <p:nvPr/>
        </p:nvSpPr>
        <p:spPr>
          <a:xfrm>
            <a:off x="9161756" y="4495800"/>
            <a:ext cx="2601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Źródło: spchlewo.szkolna.net</a:t>
            </a:r>
          </a:p>
        </p:txBody>
      </p:sp>
    </p:spTree>
    <p:extLst>
      <p:ext uri="{BB962C8B-B14F-4D97-AF65-F5344CB8AC3E}">
        <p14:creationId xmlns:p14="http://schemas.microsoft.com/office/powerpoint/2010/main" val="25383359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ia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93</TotalTime>
  <Words>597</Words>
  <Application>Microsoft Office PowerPoint</Application>
  <PresentationFormat>Panoramiczny</PresentationFormat>
  <Paragraphs>41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Garamond</vt:lpstr>
      <vt:lpstr>Times New Roman</vt:lpstr>
      <vt:lpstr>Galeria</vt:lpstr>
      <vt:lpstr>Zasady zachowania ucznia podczas nauki zdalnej oraz konsekwencję ich łamania.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zachowania ucznia podczas nauki zdalnej oraz konsekwencję ich łamania.</dc:title>
  <dc:creator>adek adek</dc:creator>
  <cp:lastModifiedBy>adek adek</cp:lastModifiedBy>
  <cp:revision>1</cp:revision>
  <dcterms:created xsi:type="dcterms:W3CDTF">2021-03-17T18:09:05Z</dcterms:created>
  <dcterms:modified xsi:type="dcterms:W3CDTF">2021-03-17T19:42:47Z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256422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