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Default ContentType="application/x-fontdata" Extension="fntdata"/>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Montserrat" panose="020B0604020202020204" charset="-18"/>
      <p:regular r:id="rId21"/>
      <p:bold r:id="rId22"/>
      <p:italic r:id="rId23"/>
      <p:boldItalic r:id="rId24"/>
    </p:embeddedFont>
    <p:embeddedFont>
      <p:font typeface="Open Sans" panose="020B0604020202020204" charset="0"/>
      <p:regular r:id="rId25"/>
      <p:bold r:id="rId26"/>
      <p:italic r:id="rId27"/>
      <p:boldItalic r:id="rId28"/>
    </p:embeddedFont>
    <p:embeddedFont>
      <p:font typeface="PT Sans Narrow" panose="020B0604020202020204" charset="-18"/>
      <p:regular r:id="rId29"/>
      <p:bold r:id="rId30"/>
    </p:embeddedFont>
    <p:embeddedFont>
      <p:font typeface="Raleway" panose="020B0604020202020204" charset="-18"/>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9" d="100"/>
          <a:sy n="159" d="100"/>
        </p:scale>
        <p:origin x="234"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c59327b4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cc59327b4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c59327b40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c59327b4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cc59327b4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cc59327b4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c59327b4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c59327b4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cc59327b40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cc59327b4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c59327b40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cc59327b4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c59327b40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cc59327b4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c59327b40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c59327b40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08cfdae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d08cfdae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d08877f1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d08877f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bbd54816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bbd5481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cbbd54816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cbbd54816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c59327b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c59327b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c59327b4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cc59327b4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c59327b40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c59327b4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c59327b4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cc59327b4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c59327b4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c59327b4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4.jpeg" Type="http://schemas.openxmlformats.org/officeDocument/2006/relationships/image"/><Relationship Id="rId2" Target="../notesSlides/notesSlide10.xml" Type="http://schemas.openxmlformats.org/officeDocument/2006/relationships/notesSlide"/><Relationship Id="rId1" Target="../slideLayouts/slideLayout3.xml" Type="http://schemas.openxmlformats.org/officeDocument/2006/relationships/slideLayout"/><Relationship Id="rId4" Target="../media/image15.jpeg" Type="http://schemas.openxmlformats.org/officeDocument/2006/relationships/image"/></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FtGN2wK9g_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arget="../media/image17.jpeg" Type="http://schemas.openxmlformats.org/officeDocument/2006/relationships/image"/><Relationship Id="rId2" Target="../notesSlides/notesSlide12.xml" Type="http://schemas.openxmlformats.org/officeDocument/2006/relationships/notesSlide"/><Relationship Id="rId1" Target="../slideLayouts/slideLayout3.xml" Type="http://schemas.openxmlformats.org/officeDocument/2006/relationships/slideLayout"/><Relationship Id="rId4" Target="../media/image18.jpeg" Type="http://schemas.openxmlformats.org/officeDocument/2006/relationships/image"/></Relationships>
</file>

<file path=ppt/slides/_rels/slide13.xml.rels><?xml version="1.0" encoding="UTF-8" standalone="yes" ?><Relationships xmlns="http://schemas.openxmlformats.org/package/2006/relationships"><Relationship Id="rId3" Target="../media/image19.jpeg" Type="http://schemas.openxmlformats.org/officeDocument/2006/relationships/image"/><Relationship Id="rId2" Target="../notesSlides/notesSlide13.xml" Type="http://schemas.openxmlformats.org/officeDocument/2006/relationships/notesSlide"/><Relationship Id="rId1" Target="../slideLayouts/slideLayout3.xml" Type="http://schemas.openxmlformats.org/officeDocument/2006/relationships/slideLayout"/><Relationship Id="rId4" Target="../media/image20.jpeg" Type="http://schemas.openxmlformats.org/officeDocument/2006/relationships/image"/></Relationships>
</file>

<file path=ppt/slides/_rels/slide14.xml.rels><?xml version="1.0" encoding="UTF-8" standalone="yes" ?><Relationships xmlns="http://schemas.openxmlformats.org/package/2006/relationships"><Relationship Id="rId3" Target="../media/image21.jpeg" Type="http://schemas.openxmlformats.org/officeDocument/2006/relationships/image"/><Relationship Id="rId2" Target="../notesSlides/notesSlide14.xml" Type="http://schemas.openxmlformats.org/officeDocument/2006/relationships/notesSlide"/><Relationship Id="rId1" Target="../slideLayouts/slideLayout3.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22.jpeg" Type="http://schemas.openxmlformats.org/officeDocument/2006/relationships/image"/><Relationship Id="rId2" Target="../notesSlides/notesSlide15.xml" Type="http://schemas.openxmlformats.org/officeDocument/2006/relationships/notesSlide"/><Relationship Id="rId1" Target="../slideLayouts/slideLayout3.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23.jpeg" Type="http://schemas.openxmlformats.org/officeDocument/2006/relationships/image"/><Relationship Id="rId2" Target="../notesSlides/notesSlide16.xml" Type="http://schemas.openxmlformats.org/officeDocument/2006/relationships/notesSlide"/><Relationship Id="rId1" Target="../slideLayouts/slideLayout3.xml" Type="http://schemas.openxmlformats.org/officeDocument/2006/relationships/slideLayout"/><Relationship Id="rId4" Target="../media/image24.jpeg" Type="http://schemas.openxmlformats.org/officeDocument/2006/relationships/image"/></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L4e4ktUTUY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arget="../media/image26.jpeg" Type="http://schemas.openxmlformats.org/officeDocument/2006/relationships/image"/><Relationship Id="rId2" Target="../notesSlides/notesSlide18.xml" Type="http://schemas.openxmlformats.org/officeDocument/2006/relationships/notesSlide"/><Relationship Id="rId1" Target="../slideLayouts/slideLayout3.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1.jpeg" Type="http://schemas.openxmlformats.org/officeDocument/2006/relationships/image"/><Relationship Id="rId2" Target="../notesSlides/notesSlide2.xml" Type="http://schemas.openxmlformats.org/officeDocument/2006/relationships/notesSlide"/><Relationship Id="rId1" Target="../slideLayouts/slideLayout1.xml" Type="http://schemas.openxmlformats.org/officeDocument/2006/relationships/slideLayout"/></Relationships>
</file>

<file path=ppt/slides/_rels/slide3.xml.rels><?xml version="1.0" encoding="UTF-8" standalone="yes" ?><Relationships xmlns="http://schemas.openxmlformats.org/package/2006/relationships"><Relationship Id="rId3" Target="../media/image2.jpeg" Type="http://schemas.openxmlformats.org/officeDocument/2006/relationships/image"/><Relationship Id="rId2" Target="../notesSlides/notesSlide3.xml" Type="http://schemas.openxmlformats.org/officeDocument/2006/relationships/notesSlide"/><Relationship Id="rId1" Target="../slideLayouts/slideLayout3.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3.jpeg" Type="http://schemas.openxmlformats.org/officeDocument/2006/relationships/image"/><Relationship Id="rId2" Target="../notesSlides/notesSlide4.xml" Type="http://schemas.openxmlformats.org/officeDocument/2006/relationships/notesSlide"/><Relationship Id="rId1" Target="../slideLayouts/slideLayout3.xml" Type="http://schemas.openxmlformats.org/officeDocument/2006/relationships/slideLayout"/><Relationship Id="rId4" Target="../media/image4.jpeg" Type="http://schemas.openxmlformats.org/officeDocument/2006/relationships/image"/></Relationships>
</file>

<file path=ppt/slides/_rels/slide5.xml.rels><?xml version="1.0" encoding="UTF-8" standalone="yes" ?><Relationships xmlns="http://schemas.openxmlformats.org/package/2006/relationships"><Relationship Id="rId3" Target="../media/image5.jpeg" Type="http://schemas.openxmlformats.org/officeDocument/2006/relationships/image"/><Relationship Id="rId2" Target="../notesSlides/notesSlide5.xml" Type="http://schemas.openxmlformats.org/officeDocument/2006/relationships/notesSlide"/><Relationship Id="rId1" Target="../slideLayouts/slideLayout3.xml" Type="http://schemas.openxmlformats.org/officeDocument/2006/relationships/slideLayout"/><Relationship Id="rId4" Target="../media/image6.jpeg" Type="http://schemas.openxmlformats.org/officeDocument/2006/relationships/image"/></Relationships>
</file>

<file path=ppt/slides/_rels/slide6.xml.rels><?xml version="1.0" encoding="UTF-8" standalone="yes" ?><Relationships xmlns="http://schemas.openxmlformats.org/package/2006/relationships"><Relationship Id="rId3" Target="../media/image7.jpeg" Type="http://schemas.openxmlformats.org/officeDocument/2006/relationships/image"/><Relationship Id="rId2" Target="../notesSlides/notesSlide6.xml" Type="http://schemas.openxmlformats.org/officeDocument/2006/relationships/notesSlide"/><Relationship Id="rId1" Target="../slideLayouts/slideLayout3.xml" Type="http://schemas.openxmlformats.org/officeDocument/2006/relationships/slideLayout"/><Relationship Id="rId4" Target="../media/image8.jpeg" Type="http://schemas.openxmlformats.org/officeDocument/2006/relationships/image"/></Relationships>
</file>

<file path=ppt/slides/_rels/slide7.xml.rels><?xml version="1.0" encoding="UTF-8" standalone="yes" ?><Relationships xmlns="http://schemas.openxmlformats.org/package/2006/relationships"><Relationship Id="rId3" Target="../media/image9.jpeg" Type="http://schemas.openxmlformats.org/officeDocument/2006/relationships/image"/><Relationship Id="rId2" Target="../notesSlides/notesSlide7.xml" Type="http://schemas.openxmlformats.org/officeDocument/2006/relationships/notesSlide"/><Relationship Id="rId1" Target="../slideLayouts/slideLayout3.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10.jpeg" Type="http://schemas.openxmlformats.org/officeDocument/2006/relationships/image"/><Relationship Id="rId2" Target="../notesSlides/notesSlide8.xml" Type="http://schemas.openxmlformats.org/officeDocument/2006/relationships/notesSlide"/><Relationship Id="rId1" Target="../slideLayouts/slideLayout3.xml" Type="http://schemas.openxmlformats.org/officeDocument/2006/relationships/slideLayout"/><Relationship Id="rId4" Target="../media/image11.jpeg" Type="http://schemas.openxmlformats.org/officeDocument/2006/relationships/image"/></Relationships>
</file>

<file path=ppt/slides/_rels/slide9.xml.rels><?xml version="1.0" encoding="UTF-8" standalone="yes" ?><Relationships xmlns="http://schemas.openxmlformats.org/package/2006/relationships"><Relationship Id="rId3" Target="../media/image12.jpeg" Type="http://schemas.openxmlformats.org/officeDocument/2006/relationships/image"/><Relationship Id="rId2" Target="../notesSlides/notesSlide9.xml" Type="http://schemas.openxmlformats.org/officeDocument/2006/relationships/notesSlide"/><Relationship Id="rId1" Target="../slideLayouts/slideLayout3.xml" Type="http://schemas.openxmlformats.org/officeDocument/2006/relationships/slideLayout"/><Relationship Id="rId4" Target="../media/image13.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282775" y="1559550"/>
            <a:ext cx="8376000" cy="101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pl" sz="4160" i="1">
                <a:solidFill>
                  <a:srgbClr val="1155CC"/>
                </a:solidFill>
                <a:latin typeface="Montserrat"/>
                <a:ea typeface="Montserrat"/>
                <a:cs typeface="Montserrat"/>
                <a:sym typeface="Montserrat"/>
              </a:rPr>
              <a:t>Rezydencje </a:t>
            </a:r>
            <a:endParaRPr sz="4160" i="1">
              <a:solidFill>
                <a:srgbClr val="1155CC"/>
              </a:solidFill>
              <a:latin typeface="Montserrat"/>
              <a:ea typeface="Montserrat"/>
              <a:cs typeface="Montserrat"/>
              <a:sym typeface="Montserrat"/>
            </a:endParaRPr>
          </a:p>
          <a:p>
            <a:pPr marL="0" lvl="0" indent="0" algn="ctr" rtl="0">
              <a:spcBef>
                <a:spcPts val="0"/>
              </a:spcBef>
              <a:spcAft>
                <a:spcPts val="0"/>
              </a:spcAft>
              <a:buSzPts val="990"/>
              <a:buNone/>
            </a:pPr>
            <a:r>
              <a:rPr lang="pl" sz="4160" i="1">
                <a:solidFill>
                  <a:srgbClr val="A61C00"/>
                </a:solidFill>
                <a:latin typeface="Montserrat"/>
                <a:ea typeface="Montserrat"/>
                <a:cs typeface="Montserrat"/>
                <a:sym typeface="Montserrat"/>
              </a:rPr>
              <a:t>Królowej Elżbiety II </a:t>
            </a:r>
            <a:endParaRPr sz="4160" i="1">
              <a:solidFill>
                <a:srgbClr val="A61C00"/>
              </a:solidFill>
              <a:latin typeface="Montserrat"/>
              <a:ea typeface="Montserrat"/>
              <a:cs typeface="Montserrat"/>
              <a:sym typeface="Montserrat"/>
            </a:endParaRPr>
          </a:p>
        </p:txBody>
      </p:sp>
      <p:sp>
        <p:nvSpPr>
          <p:cNvPr id="67" name="Google Shape;67;p13"/>
          <p:cNvSpPr txBox="1">
            <a:spLocks noGrp="1"/>
          </p:cNvSpPr>
          <p:nvPr>
            <p:ph type="subTitle" idx="1"/>
          </p:nvPr>
        </p:nvSpPr>
        <p:spPr>
          <a:xfrm>
            <a:off x="282775" y="2323750"/>
            <a:ext cx="8551500" cy="1522800"/>
          </a:xfrm>
          <a:prstGeom prst="rect">
            <a:avLst/>
          </a:prstGeom>
        </p:spPr>
        <p:txBody>
          <a:bodyPr spcFirstLastPara="1" wrap="square" lIns="91425" tIns="91425" rIns="91425" bIns="91425" anchor="t" anchorCtr="0">
            <a:noAutofit/>
          </a:bodyPr>
          <a:lstStyle/>
          <a:p>
            <a:pPr marL="457200" lvl="0" indent="0" algn="ctr" rtl="0">
              <a:lnSpc>
                <a:spcPct val="80000"/>
              </a:lnSpc>
              <a:spcBef>
                <a:spcPts val="0"/>
              </a:spcBef>
              <a:spcAft>
                <a:spcPts val="0"/>
              </a:spcAft>
              <a:buSzPts val="770"/>
              <a:buNone/>
            </a:pPr>
            <a:endParaRPr sz="2770" b="1" i="1">
              <a:solidFill>
                <a:srgbClr val="3C78D8"/>
              </a:solidFill>
              <a:latin typeface="Montserrat"/>
              <a:ea typeface="Montserrat"/>
              <a:cs typeface="Montserrat"/>
              <a:sym typeface="Montserrat"/>
            </a:endParaRPr>
          </a:p>
          <a:p>
            <a:pPr marL="457200" lvl="0" indent="0" algn="ctr" rtl="0">
              <a:lnSpc>
                <a:spcPct val="80000"/>
              </a:lnSpc>
              <a:spcBef>
                <a:spcPts val="0"/>
              </a:spcBef>
              <a:spcAft>
                <a:spcPts val="0"/>
              </a:spcAft>
              <a:buSzPts val="770"/>
              <a:buNone/>
            </a:pPr>
            <a:endParaRPr sz="2770" b="1" i="1">
              <a:solidFill>
                <a:srgbClr val="3C78D8"/>
              </a:solidFill>
              <a:latin typeface="Montserrat"/>
              <a:ea typeface="Montserrat"/>
              <a:cs typeface="Montserrat"/>
              <a:sym typeface="Montserrat"/>
            </a:endParaRPr>
          </a:p>
          <a:p>
            <a:pPr marL="457200" lvl="0" indent="0" algn="ctr" rtl="0">
              <a:lnSpc>
                <a:spcPct val="80000"/>
              </a:lnSpc>
              <a:spcBef>
                <a:spcPts val="0"/>
              </a:spcBef>
              <a:spcAft>
                <a:spcPts val="0"/>
              </a:spcAft>
              <a:buSzPts val="770"/>
              <a:buNone/>
            </a:pPr>
            <a:r>
              <a:rPr lang="pl" sz="2770" b="1" i="1">
                <a:solidFill>
                  <a:srgbClr val="3C78D8"/>
                </a:solidFill>
                <a:latin typeface="Montserrat"/>
                <a:ea typeface="Montserrat"/>
                <a:cs typeface="Montserrat"/>
                <a:sym typeface="Montserrat"/>
              </a:rPr>
              <a:t>- wirtualna podróż </a:t>
            </a:r>
            <a:endParaRPr sz="2770" b="1" i="1">
              <a:solidFill>
                <a:srgbClr val="3C78D8"/>
              </a:solidFill>
              <a:latin typeface="Montserrat"/>
              <a:ea typeface="Montserrat"/>
              <a:cs typeface="Montserrat"/>
              <a:sym typeface="Montserrat"/>
            </a:endParaRPr>
          </a:p>
          <a:p>
            <a:pPr marL="457200" lvl="0" indent="0" algn="ctr" rtl="0">
              <a:lnSpc>
                <a:spcPct val="80000"/>
              </a:lnSpc>
              <a:spcBef>
                <a:spcPts val="0"/>
              </a:spcBef>
              <a:spcAft>
                <a:spcPts val="0"/>
              </a:spcAft>
              <a:buSzPts val="770"/>
              <a:buNone/>
            </a:pPr>
            <a:r>
              <a:rPr lang="pl" sz="2770" b="1" i="1">
                <a:solidFill>
                  <a:srgbClr val="3C78D8"/>
                </a:solidFill>
                <a:latin typeface="Montserrat"/>
                <a:ea typeface="Montserrat"/>
                <a:cs typeface="Montserrat"/>
                <a:sym typeface="Montserrat"/>
              </a:rPr>
              <a:t>po najpiękniejszych zamkach królewskich</a:t>
            </a:r>
            <a:endParaRPr sz="2770" b="1" i="1">
              <a:solidFill>
                <a:srgbClr val="3C78D8"/>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29"/>
        <p:cNvGrpSpPr/>
        <p:nvPr/>
      </p:nvGrpSpPr>
      <p:grpSpPr>
        <a:xfrm>
          <a:off x="0" y="0"/>
          <a:ext cx="0" cy="0"/>
          <a:chOff x="0" y="0"/>
          <a:chExt cx="0" cy="0"/>
        </a:xfrm>
      </p:grpSpPr>
      <p:sp>
        <p:nvSpPr>
          <p:cNvPr id="130" name="Google Shape;130;p22"/>
          <p:cNvSpPr txBox="1">
            <a:spLocks noGrp="1"/>
          </p:cNvSpPr>
          <p:nvPr>
            <p:ph type="body" idx="1"/>
          </p:nvPr>
        </p:nvSpPr>
        <p:spPr>
          <a:xfrm>
            <a:off x="311700" y="4020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pl" sz="1650" b="1">
                <a:solidFill>
                  <a:srgbClr val="660000"/>
                </a:solidFill>
                <a:latin typeface="Raleway"/>
                <a:ea typeface="Raleway"/>
                <a:cs typeface="Raleway"/>
                <a:sym typeface="Raleway"/>
              </a:rPr>
              <a:t>Największym z pomieszczeń jest ukończona w 1856 roku Sala Balowa o pow. ponad 658 m2. Na terenie budynku działa także prywatny urząd pocztowy, sklep, gabinet lekarski, basen, kino i siłownia. </a:t>
            </a:r>
            <a:endParaRPr sz="2300" b="1">
              <a:solidFill>
                <a:srgbClr val="660000"/>
              </a:solidFill>
            </a:endParaRPr>
          </a:p>
          <a:p>
            <a:pPr marL="0" lvl="0" indent="0" algn="l" rtl="0">
              <a:spcBef>
                <a:spcPts val="1200"/>
              </a:spcBef>
              <a:spcAft>
                <a:spcPts val="1200"/>
              </a:spcAft>
              <a:buNone/>
            </a:pPr>
            <a:endParaRPr/>
          </a:p>
        </p:txBody>
      </p:sp>
      <p:pic>
        <p:nvPicPr>
          <p:cNvPr id="131" name="Google Shape;131;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220025" y="1474150"/>
            <a:ext cx="4765976" cy="2689400"/>
          </a:xfrm>
          <a:prstGeom prst="rect">
            <a:avLst/>
          </a:prstGeom>
          <a:noFill/>
          <a:ln>
            <a:noFill/>
          </a:ln>
        </p:spPr>
      </p:pic>
      <p:pic>
        <p:nvPicPr>
          <p:cNvPr id="132" name="Google Shape;132;p2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26474" y="1474150"/>
            <a:ext cx="4013600" cy="31381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8" name="Google Shape;138;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9" name="Google Shape;139;p23" descr="Take a tour inside the state rooms at Buckingham Palace and discover some of the most treasured objects in the Royal Collection.&#10;&#10;Video by Jamie Moreland.&#10;&#10;Subscribe to BBC London here: https://bit.ly/2Gd18gB&#10;&#10;Check out BBC London for more: https://bbc.in/2JssOge&#10;Like us on Facebook: https://bit.ly/2fz7mZ3&#10;Follow us on Twitter: https://bit.ly/2DOhFWq" title="360° Video: Buckingham Palace Tour - BBC London">
            <a:hlinkClick r:id="rId3"/>
          </p:cNvPr>
          <p:cNvPicPr preferRelativeResize="0"/>
          <p:nvPr/>
        </p:nvPicPr>
        <p:blipFill>
          <a:blip r:embed="rId4">
            <a:alphaModFix/>
          </a:blip>
          <a:stretch>
            <a:fillRect/>
          </a:stretch>
        </p:blipFill>
        <p:spPr>
          <a:xfrm>
            <a:off x="1121325" y="62425"/>
            <a:ext cx="6503725" cy="487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43"/>
        <p:cNvGrpSpPr/>
        <p:nvPr/>
      </p:nvGrpSpPr>
      <p:grpSpPr>
        <a:xfrm>
          <a:off x="0" y="0"/>
          <a:ext cx="0" cy="0"/>
          <a:chOff x="0" y="0"/>
          <a:chExt cx="0" cy="0"/>
        </a:xfrm>
      </p:grpSpPr>
      <p:pic>
        <p:nvPicPr>
          <p:cNvPr id="144" name="Google Shape;144;p24"/>
          <p:cNvPicPr preferRelativeResize="0"/>
          <p:nvPr/>
        </p:nvPicPr>
        <p:blipFill>
          <a:blip r:embed="rId3">
            <a:alphaModFix/>
          </a:blip>
          <a:stretch>
            <a:fillRect/>
          </a:stretch>
        </p:blipFill>
        <p:spPr>
          <a:xfrm>
            <a:off x="63375" y="66450"/>
            <a:ext cx="4797350" cy="3513900"/>
          </a:xfrm>
          <a:prstGeom prst="rect">
            <a:avLst/>
          </a:prstGeom>
          <a:noFill/>
          <a:ln>
            <a:noFill/>
          </a:ln>
        </p:spPr>
      </p:pic>
      <p:pic>
        <p:nvPicPr>
          <p:cNvPr id="145" name="Google Shape;145;p2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894850" y="2193475"/>
            <a:ext cx="4283274" cy="2794187"/>
          </a:xfrm>
          <a:prstGeom prst="rect">
            <a:avLst/>
          </a:prstGeom>
          <a:noFill/>
          <a:ln>
            <a:noFill/>
          </a:ln>
        </p:spPr>
      </p:pic>
      <p:sp>
        <p:nvSpPr>
          <p:cNvPr id="146" name="Google Shape;146;p24"/>
          <p:cNvSpPr txBox="1"/>
          <p:nvPr/>
        </p:nvSpPr>
        <p:spPr>
          <a:xfrm>
            <a:off x="4894850" y="438775"/>
            <a:ext cx="42492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700" b="1">
                <a:solidFill>
                  <a:srgbClr val="741B47"/>
                </a:solidFill>
                <a:latin typeface="Open Sans"/>
                <a:ea typeface="Open Sans"/>
                <a:cs typeface="Open Sans"/>
                <a:sym typeface="Open Sans"/>
              </a:rPr>
              <a:t>Ważne wydarzenia w Rodzinie Królewskiej, takie śluby lub narodziny kolejnego dziecka, przyciągają rzesze Brytyjczyków i turystów, pragnących uczestniczyć w tych uroczystościach.   </a:t>
            </a:r>
            <a:endParaRPr sz="1700" b="1">
              <a:solidFill>
                <a:srgbClr val="741B47"/>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4796575" y="419725"/>
            <a:ext cx="4271700" cy="149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sz="1800">
                <a:solidFill>
                  <a:srgbClr val="1155CC"/>
                </a:solidFill>
                <a:highlight>
                  <a:srgbClr val="FFFFFF"/>
                </a:highlight>
                <a:latin typeface="Raleway"/>
                <a:ea typeface="Raleway"/>
                <a:cs typeface="Raleway"/>
                <a:sym typeface="Raleway"/>
              </a:rPr>
              <a:t>Obecnie w pałacu odbywają się uroczystości państwowe, a także oficjalne spotkania głów państw.</a:t>
            </a:r>
            <a:endParaRPr sz="1800">
              <a:solidFill>
                <a:srgbClr val="1155CC"/>
              </a:solidFill>
            </a:endParaRPr>
          </a:p>
        </p:txBody>
      </p:sp>
      <p:pic>
        <p:nvPicPr>
          <p:cNvPr id="152" name="Google Shape;152;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6375" y="0"/>
            <a:ext cx="4655390" cy="3103601"/>
          </a:xfrm>
          <a:prstGeom prst="rect">
            <a:avLst/>
          </a:prstGeom>
          <a:noFill/>
          <a:ln>
            <a:noFill/>
          </a:ln>
        </p:spPr>
      </p:pic>
      <p:pic>
        <p:nvPicPr>
          <p:cNvPr id="153" name="Google Shape;153;p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488610" y="1970201"/>
            <a:ext cx="4655390" cy="2783273"/>
          </a:xfrm>
          <a:prstGeom prst="rect">
            <a:avLst/>
          </a:prstGeom>
          <a:noFill/>
          <a:ln>
            <a:noFill/>
          </a:ln>
        </p:spPr>
      </p:pic>
      <p:sp>
        <p:nvSpPr>
          <p:cNvPr id="154" name="Google Shape;154;p25"/>
          <p:cNvSpPr txBox="1"/>
          <p:nvPr/>
        </p:nvSpPr>
        <p:spPr>
          <a:xfrm>
            <a:off x="82875" y="3295750"/>
            <a:ext cx="35883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solidFill>
                  <a:srgbClr val="1155CC"/>
                </a:solidFill>
                <a:latin typeface="Montserrat"/>
                <a:ea typeface="Montserrat"/>
                <a:cs typeface="Montserrat"/>
                <a:sym typeface="Montserrat"/>
              </a:rPr>
              <a:t>Każdego roku królowa odwiedzana jest przez około 50 tysięcy gości. Ciekawe czy pamięta imiona wszystkich osób.</a:t>
            </a:r>
            <a:endParaRPr sz="1800" b="1">
              <a:solidFill>
                <a:srgbClr val="1155CC"/>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58"/>
        <p:cNvGrpSpPr/>
        <p:nvPr/>
      </p:nvGrpSpPr>
      <p:grpSpPr>
        <a:xfrm>
          <a:off x="0" y="0"/>
          <a:ext cx="0" cy="0"/>
          <a:chOff x="0" y="0"/>
          <a:chExt cx="0" cy="0"/>
        </a:xfrm>
      </p:grpSpPr>
      <p:sp>
        <p:nvSpPr>
          <p:cNvPr id="159" name="Google Shape;159;p26"/>
          <p:cNvSpPr txBox="1">
            <a:spLocks noGrp="1"/>
          </p:cNvSpPr>
          <p:nvPr>
            <p:ph type="body" idx="1"/>
          </p:nvPr>
        </p:nvSpPr>
        <p:spPr>
          <a:xfrm>
            <a:off x="238900" y="421600"/>
            <a:ext cx="38808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pl" sz="2400" b="1">
                <a:solidFill>
                  <a:srgbClr val="CC0000"/>
                </a:solidFill>
                <a:latin typeface="Raleway"/>
                <a:ea typeface="Raleway"/>
                <a:cs typeface="Raleway"/>
                <a:sym typeface="Raleway"/>
              </a:rPr>
              <a:t>Nieoczekiwana wizyta w sypialni Królowej</a:t>
            </a:r>
            <a:endParaRPr sz="2400" b="1">
              <a:solidFill>
                <a:srgbClr val="CC0000"/>
              </a:solidFill>
              <a:latin typeface="Raleway"/>
              <a:ea typeface="Raleway"/>
              <a:cs typeface="Raleway"/>
              <a:sym typeface="Raleway"/>
            </a:endParaRPr>
          </a:p>
          <a:p>
            <a:pPr marL="0" lvl="0" indent="0" algn="l" rtl="0">
              <a:spcBef>
                <a:spcPts val="1200"/>
              </a:spcBef>
              <a:spcAft>
                <a:spcPts val="1200"/>
              </a:spcAft>
              <a:buNone/>
            </a:pPr>
            <a:r>
              <a:rPr lang="pl" sz="1700" b="1">
                <a:solidFill>
                  <a:srgbClr val="38761D"/>
                </a:solidFill>
                <a:latin typeface="Raleway"/>
                <a:ea typeface="Raleway"/>
                <a:cs typeface="Raleway"/>
                <a:sym typeface="Raleway"/>
              </a:rPr>
              <a:t>W 1982 roku pewien śmiałek o imieniu Michael Fagan włamał się do pałacu. Udało mu się dotrzeć do komnaty królowej, z którą porozmawiał i wypił kieliszek wina.</a:t>
            </a:r>
            <a:endParaRPr sz="1700" b="1">
              <a:solidFill>
                <a:srgbClr val="38761D"/>
              </a:solidFill>
            </a:endParaRPr>
          </a:p>
        </p:txBody>
      </p:sp>
      <p:pic>
        <p:nvPicPr>
          <p:cNvPr id="160" name="Google Shape;160;p26"/>
          <p:cNvPicPr preferRelativeResize="0"/>
          <p:nvPr/>
        </p:nvPicPr>
        <p:blipFill>
          <a:blip r:embed="rId3">
            <a:alphaModFix/>
          </a:blip>
          <a:stretch>
            <a:fillRect/>
          </a:stretch>
        </p:blipFill>
        <p:spPr>
          <a:xfrm>
            <a:off x="4225473" y="421600"/>
            <a:ext cx="4260374" cy="4300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311700" y="1387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pl">
                <a:latin typeface="Montserrat"/>
                <a:ea typeface="Montserrat"/>
                <a:cs typeface="Montserrat"/>
                <a:sym typeface="Montserrat"/>
              </a:rPr>
              <a:t>Zamek Balmoral w Szkocji</a:t>
            </a:r>
            <a:endParaRPr>
              <a:latin typeface="Montserrat"/>
              <a:ea typeface="Montserrat"/>
              <a:cs typeface="Montserrat"/>
              <a:sym typeface="Montserrat"/>
            </a:endParaRPr>
          </a:p>
        </p:txBody>
      </p:sp>
      <p:sp>
        <p:nvSpPr>
          <p:cNvPr id="166" name="Google Shape;166;p27"/>
          <p:cNvSpPr txBox="1">
            <a:spLocks noGrp="1"/>
          </p:cNvSpPr>
          <p:nvPr>
            <p:ph type="body" idx="1"/>
          </p:nvPr>
        </p:nvSpPr>
        <p:spPr>
          <a:xfrm>
            <a:off x="53625" y="1152475"/>
            <a:ext cx="3453900" cy="3410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pl" sz="1450" b="1" u="sng">
                <a:solidFill>
                  <a:srgbClr val="674EA7"/>
                </a:solidFill>
                <a:latin typeface="Montserrat"/>
                <a:ea typeface="Montserrat"/>
                <a:cs typeface="Montserrat"/>
                <a:sym typeface="Montserrat"/>
              </a:rPr>
              <a:t>Zamek Balmoral </a:t>
            </a:r>
            <a:r>
              <a:rPr lang="pl" sz="1450" b="1">
                <a:solidFill>
                  <a:srgbClr val="674EA7"/>
                </a:solidFill>
                <a:latin typeface="Montserrat"/>
                <a:ea typeface="Montserrat"/>
                <a:cs typeface="Montserrat"/>
                <a:sym typeface="Montserrat"/>
              </a:rPr>
              <a:t>od samego początku swojego powstania uchodzi za ulubioną letnią rezydencję rodziny królewskiej. Królowa Elżbieta II, oficjalnie spędza tutaj cały sierpień, relaksując się w zaciszu szkockich gór i lasów. Dlatego też </a:t>
            </a:r>
            <a:r>
              <a:rPr lang="pl" sz="1450" b="1" u="sng">
                <a:solidFill>
                  <a:srgbClr val="674EA7"/>
                </a:solidFill>
                <a:latin typeface="Montserrat"/>
                <a:ea typeface="Montserrat"/>
                <a:cs typeface="Montserrat"/>
                <a:sym typeface="Montserrat"/>
              </a:rPr>
              <a:t>Balmoral Castle </a:t>
            </a:r>
            <a:r>
              <a:rPr lang="pl" sz="1450" b="1">
                <a:solidFill>
                  <a:srgbClr val="674EA7"/>
                </a:solidFill>
                <a:latin typeface="Montserrat"/>
                <a:ea typeface="Montserrat"/>
                <a:cs typeface="Montserrat"/>
                <a:sym typeface="Montserrat"/>
              </a:rPr>
              <a:t>potocznie jest nazywany </a:t>
            </a:r>
            <a:r>
              <a:rPr lang="pl" sz="1450" b="1" i="1" u="sng">
                <a:solidFill>
                  <a:srgbClr val="674EA7"/>
                </a:solidFill>
                <a:latin typeface="Montserrat"/>
                <a:ea typeface="Montserrat"/>
                <a:cs typeface="Montserrat"/>
                <a:sym typeface="Montserrat"/>
              </a:rPr>
              <a:t>Scottish home to the royal family</a:t>
            </a:r>
            <a:r>
              <a:rPr lang="pl" sz="1450" b="1">
                <a:solidFill>
                  <a:srgbClr val="674EA7"/>
                </a:solidFill>
                <a:latin typeface="Montserrat"/>
                <a:ea typeface="Montserrat"/>
                <a:cs typeface="Montserrat"/>
                <a:sym typeface="Montserrat"/>
              </a:rPr>
              <a:t>, co możemy przetłumaczyć jako </a:t>
            </a:r>
            <a:r>
              <a:rPr lang="pl" sz="1450" b="1" u="sng">
                <a:solidFill>
                  <a:srgbClr val="674EA7"/>
                </a:solidFill>
                <a:latin typeface="Montserrat"/>
                <a:ea typeface="Montserrat"/>
                <a:cs typeface="Montserrat"/>
                <a:sym typeface="Montserrat"/>
              </a:rPr>
              <a:t>szkocki dom rodziny królewskiej</a:t>
            </a:r>
            <a:r>
              <a:rPr lang="pl" sz="1450" b="1">
                <a:solidFill>
                  <a:srgbClr val="674EA7"/>
                </a:solidFill>
                <a:latin typeface="Montserrat"/>
                <a:ea typeface="Montserrat"/>
                <a:cs typeface="Montserrat"/>
                <a:sym typeface="Montserrat"/>
              </a:rPr>
              <a:t>.</a:t>
            </a:r>
            <a:endParaRPr sz="1450" b="1">
              <a:solidFill>
                <a:srgbClr val="674EA7"/>
              </a:solidFill>
              <a:latin typeface="Montserrat"/>
              <a:ea typeface="Montserrat"/>
              <a:cs typeface="Montserrat"/>
              <a:sym typeface="Montserrat"/>
            </a:endParaRPr>
          </a:p>
          <a:p>
            <a:pPr marL="0" lvl="0" indent="0" algn="l" rtl="0">
              <a:spcBef>
                <a:spcPts val="1200"/>
              </a:spcBef>
              <a:spcAft>
                <a:spcPts val="1200"/>
              </a:spcAft>
              <a:buNone/>
            </a:pPr>
            <a:endParaRPr sz="1150" b="1">
              <a:solidFill>
                <a:srgbClr val="747474"/>
              </a:solidFill>
              <a:highlight>
                <a:srgbClr val="FFFFFF"/>
              </a:highlight>
            </a:endParaRPr>
          </a:p>
        </p:txBody>
      </p:sp>
      <p:pic>
        <p:nvPicPr>
          <p:cNvPr id="167" name="Google Shape;167;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507700" y="875675"/>
            <a:ext cx="5455176" cy="4091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1"/>
        <p:cNvGrpSpPr/>
        <p:nvPr/>
      </p:nvGrpSpPr>
      <p:grpSpPr>
        <a:xfrm>
          <a:off x="0" y="0"/>
          <a:ext cx="0" cy="0"/>
          <a:chOff x="0" y="0"/>
          <a:chExt cx="0" cy="0"/>
        </a:xfrm>
      </p:grpSpPr>
      <p:pic>
        <p:nvPicPr>
          <p:cNvPr id="172" name="Google Shape;172;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7900" y="307150"/>
            <a:ext cx="5794698" cy="4626151"/>
          </a:xfrm>
          <a:prstGeom prst="rect">
            <a:avLst/>
          </a:prstGeom>
          <a:noFill/>
          <a:ln>
            <a:noFill/>
          </a:ln>
        </p:spPr>
      </p:pic>
      <p:sp>
        <p:nvSpPr>
          <p:cNvPr id="173" name="Google Shape;173;p28"/>
          <p:cNvSpPr txBox="1"/>
          <p:nvPr/>
        </p:nvSpPr>
        <p:spPr>
          <a:xfrm>
            <a:off x="63375" y="307150"/>
            <a:ext cx="3090900" cy="294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500" b="1">
                <a:solidFill>
                  <a:srgbClr val="CC4125"/>
                </a:solidFill>
                <a:latin typeface="Montserrat"/>
                <a:ea typeface="Montserrat"/>
                <a:cs typeface="Montserrat"/>
                <a:sym typeface="Montserrat"/>
              </a:rPr>
              <a:t>Dla zwiedzających jest udostępniona większość terenów zielonych wokół Zamku Balmoral wraz z ogrodem. Z pomieszczeń wewnątrz rezydencji można zobaczyć salę balową, w której znajduje się wystawa związana z rodziną królewską i jej wizytami w Balmoral Castle.</a:t>
            </a:r>
            <a:endParaRPr sz="1500" b="1">
              <a:solidFill>
                <a:srgbClr val="CC4125"/>
              </a:solidFill>
              <a:latin typeface="Montserrat"/>
              <a:ea typeface="Montserrat"/>
              <a:cs typeface="Montserrat"/>
              <a:sym typeface="Montserrat"/>
            </a:endParaRPr>
          </a:p>
          <a:p>
            <a:pPr marL="0" lvl="0" indent="0" algn="l" rtl="0">
              <a:spcBef>
                <a:spcPts val="0"/>
              </a:spcBef>
              <a:spcAft>
                <a:spcPts val="0"/>
              </a:spcAft>
              <a:buNone/>
            </a:pPr>
            <a:endParaRPr b="1">
              <a:solidFill>
                <a:srgbClr val="CC4125"/>
              </a:solidFill>
              <a:latin typeface="Montserrat"/>
              <a:ea typeface="Montserrat"/>
              <a:cs typeface="Montserrat"/>
              <a:sym typeface="Montserrat"/>
            </a:endParaRPr>
          </a:p>
        </p:txBody>
      </p:sp>
      <p:sp>
        <p:nvSpPr>
          <p:cNvPr id="174" name="Google Shape;174;p28"/>
          <p:cNvSpPr txBox="1"/>
          <p:nvPr/>
        </p:nvSpPr>
        <p:spPr>
          <a:xfrm>
            <a:off x="258400" y="3734525"/>
            <a:ext cx="272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175" name="Google Shape;175;p28"/>
          <p:cNvPicPr preferRelativeResize="0"/>
          <p:nvPr/>
        </p:nvPicPr>
        <p:blipFill>
          <a:blip r:embed="rId4">
            <a:alphaModFix/>
          </a:blip>
          <a:stretch>
            <a:fillRect/>
          </a:stretch>
        </p:blipFill>
        <p:spPr>
          <a:xfrm>
            <a:off x="911675" y="3083725"/>
            <a:ext cx="1204225" cy="1849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81" name="Google Shape;181;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2" name="Google Shape;182;p29" descr="#Mc_Doku  #BalmoralCastle #Scotland&#10;Balmoral Castle &amp; Gardens Scotland - The site of Balmoral Castle goes back to the 14th century when King Robert II built a hunting lodge on the estate. By the 15th century, it had evolved to a square tower with battlements, but it wasn’t until 400 hundred years later that Balmoral began to resemble a real residence. In 1830, a Scottish courtier demolished the original tower and built a smaller castle, which would probably still be standing today if it hadn’t rained so much in the west Highlands.&#10;&#10;Balmoral Castle History:&#10;Queen Victoria and Prince Albert made a visit to Balmoral Castle in search of some drier weather after a lot of rain at Ardverikie in summer 1847. Both the royals reportedly fell in love with the site and after a brief lease, bought the castle and estate for £30,000 in 1852.&#10;&#10;Far too small for their extensive family and servants, Balmoral was demolished for second time and a completely new castle built in the Baronial style. The architect William Smith, responsible for Trinity Hall in Aberdeen, designed the new Balmoral, built in local granite and housing no fewer than 52 bedrooms. Queen Victoria laid the foundation stone in 1853 and by 1859, the Royal holiday home was complete.&#10;&#10;Prince Albert’s untimely death meant that he hardly spent any time at Balmoral, although Queen Victoria and her family enjoyed the estate and castle until her death. Balmoral then passed to the heir of the throne, but it wasn’t until King George V and Queen Mary inherited the estate that royal interest was rekindled.&#10;&#10;Queen Mary was largely responsible for the Balmoral Gardens. She designed the three acres of formal parterres, complete with Victorian glasshouses and a water garden. The royal love affair with Balmoral has continued ever since and Queen Elizabeth II spends every summer there. Prince Philip has carried on Queen Mary’s work, designing the large vegetable garden and planting the oak forest.&#10;&#10;The setting – The Balmoral Castle runs to a total of 50,000 acres and has some showstopping scenery. Located within the Cairngorms National Park, it includes the River Dee, seven Munros (Scottish mountains higher than 3,000ft (910m)), grouse moors, farmland for livestock and 8,000 acres of trees. &#10;The outlook – one of the finest ways to appreciate the fine Baronial architecture is to stand on the lawn and look towards the castle.&#10;The gardens – both the formal and vegetable gardens impress, both in their size and grandeur.&#10;The dog – Queen Victoria’s collie, Noble, has his own statue in pride of place in the grounds. &#10;The other buildings – the Balmoral estate is home to 150 buildings besides the castle itself. Queen Victoria commissioned several cottages including Garden Cottage where she would occasionally take breakfast, Baile-na-Coille for her servant and Karim Cottage for her Indian secretary.&#10;The Royal touches – the exhibition in the Stables contains lots of information about royal Scottish castle stays and of course, there’s something rather special about visiting a regal residence for real.&#10;&#10;Copyright: Scotts Castle Holidays" title="Balmoral Castle &amp; Gardens Scotland [4K]">
            <a:hlinkClick r:id="rId3"/>
          </p:cNvPr>
          <p:cNvPicPr preferRelativeResize="0"/>
          <p:nvPr/>
        </p:nvPicPr>
        <p:blipFill>
          <a:blip r:embed="rId4">
            <a:alphaModFix/>
          </a:blip>
          <a:stretch>
            <a:fillRect/>
          </a:stretch>
        </p:blipFill>
        <p:spPr>
          <a:xfrm>
            <a:off x="1275100" y="53425"/>
            <a:ext cx="6593800" cy="4945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body" idx="1"/>
          </p:nvPr>
        </p:nvSpPr>
        <p:spPr>
          <a:xfrm>
            <a:off x="319425" y="263850"/>
            <a:ext cx="23487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t>kolorowanka z Królową Elżbietą :)</a:t>
            </a:r>
            <a:endParaRPr/>
          </a:p>
        </p:txBody>
      </p:sp>
      <p:pic>
        <p:nvPicPr>
          <p:cNvPr id="188" name="Google Shape;188;p30"/>
          <p:cNvPicPr preferRelativeResize="0"/>
          <p:nvPr/>
        </p:nvPicPr>
        <p:blipFill>
          <a:blip r:embed="rId3">
            <a:alphaModFix/>
          </a:blip>
          <a:stretch>
            <a:fillRect/>
          </a:stretch>
        </p:blipFill>
        <p:spPr>
          <a:xfrm>
            <a:off x="3855701" y="107950"/>
            <a:ext cx="3485650" cy="4647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ctrTitle"/>
          </p:nvPr>
        </p:nvSpPr>
        <p:spPr>
          <a:xfrm>
            <a:off x="1004150" y="1262695"/>
            <a:ext cx="6860700" cy="700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pl"/>
              <a:t>Queen Elisabeth II</a:t>
            </a:r>
            <a:endParaRPr/>
          </a:p>
        </p:txBody>
      </p:sp>
      <p:sp>
        <p:nvSpPr>
          <p:cNvPr id="73" name="Google Shape;73;p14"/>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74" name="Google Shape;74;p14"/>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2631375" y="1841725"/>
            <a:ext cx="3760850" cy="2106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253200" y="308525"/>
            <a:ext cx="8520600" cy="707400"/>
          </a:xfrm>
          <a:prstGeom prst="rect">
            <a:avLst/>
          </a:prstGeom>
          <a:ln w="19050" cap="flat" cmpd="sng">
            <a:solidFill>
              <a:srgbClr val="CC412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120" b="1">
                <a:solidFill>
                  <a:srgbClr val="CC0000"/>
                </a:solidFill>
                <a:latin typeface="Montserrat"/>
                <a:ea typeface="Montserrat"/>
                <a:cs typeface="Montserrat"/>
                <a:sym typeface="Montserrat"/>
              </a:rPr>
              <a:t>Windsor</a:t>
            </a:r>
            <a:endParaRPr sz="3120" b="1">
              <a:solidFill>
                <a:srgbClr val="CC0000"/>
              </a:solidFill>
              <a:latin typeface="Montserrat"/>
              <a:ea typeface="Montserrat"/>
              <a:cs typeface="Montserrat"/>
              <a:sym typeface="Montserrat"/>
            </a:endParaRPr>
          </a:p>
        </p:txBody>
      </p:sp>
      <p:sp>
        <p:nvSpPr>
          <p:cNvPr id="80" name="Google Shape;80;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1" name="Google Shape;81;p15"/>
          <p:cNvPicPr preferRelativeResize="0"/>
          <p:nvPr/>
        </p:nvPicPr>
        <p:blipFill>
          <a:blip r:embed="rId3">
            <a:alphaModFix/>
          </a:blip>
          <a:stretch>
            <a:fillRect/>
          </a:stretch>
        </p:blipFill>
        <p:spPr>
          <a:xfrm>
            <a:off x="557944" y="1055776"/>
            <a:ext cx="8028119" cy="3609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85"/>
        <p:cNvGrpSpPr/>
        <p:nvPr/>
      </p:nvGrpSpPr>
      <p:grpSpPr>
        <a:xfrm>
          <a:off x="0" y="0"/>
          <a:ext cx="0" cy="0"/>
          <a:chOff x="0" y="0"/>
          <a:chExt cx="0" cy="0"/>
        </a:xfrm>
      </p:grpSpPr>
      <p:sp>
        <p:nvSpPr>
          <p:cNvPr id="86" name="Google Shape;86;p16"/>
          <p:cNvSpPr txBox="1">
            <a:spLocks noGrp="1"/>
          </p:cNvSpPr>
          <p:nvPr>
            <p:ph type="body" idx="1"/>
          </p:nvPr>
        </p:nvSpPr>
        <p:spPr>
          <a:xfrm>
            <a:off x="311700" y="117000"/>
            <a:ext cx="8171400" cy="10287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5000"/>
              </a:lnSpc>
              <a:spcBef>
                <a:spcPts val="0"/>
              </a:spcBef>
              <a:spcAft>
                <a:spcPts val="1200"/>
              </a:spcAft>
              <a:buSzPts val="935"/>
              <a:buNone/>
            </a:pPr>
            <a:r>
              <a:rPr lang="pl" sz="1400" b="1">
                <a:solidFill>
                  <a:srgbClr val="660000"/>
                </a:solidFill>
                <a:latin typeface="Montserrat"/>
                <a:ea typeface="Montserrat"/>
                <a:cs typeface="Montserrat"/>
                <a:sym typeface="Montserrat"/>
              </a:rPr>
              <a:t>Zamek królewski w Windsorze to od 1110 roku rezydencja królów angielskich, położona w mieście Windsor, hrabstwo Berkshire. Zbudowany przez Wilhelma I Zdobywcę zamek, składa się z licznych zabudowań otoczonych murami z wieżami i bramami.</a:t>
            </a:r>
            <a:endParaRPr sz="1400" b="1">
              <a:solidFill>
                <a:srgbClr val="660000"/>
              </a:solidFill>
            </a:endParaRPr>
          </a:p>
        </p:txBody>
      </p:sp>
      <p:pic>
        <p:nvPicPr>
          <p:cNvPr id="87" name="Google Shape;87;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849400" y="1274400"/>
            <a:ext cx="6108152" cy="3481649"/>
          </a:xfrm>
          <a:prstGeom prst="rect">
            <a:avLst/>
          </a:prstGeom>
          <a:noFill/>
          <a:ln>
            <a:noFill/>
          </a:ln>
        </p:spPr>
      </p:pic>
      <p:pic>
        <p:nvPicPr>
          <p:cNvPr id="88" name="Google Shape;88;p16"/>
          <p:cNvPicPr preferRelativeResize="0"/>
          <p:nvPr/>
        </p:nvPicPr>
        <p:blipFill>
          <a:blip r:embed="rId4">
            <a:alphaModFix/>
          </a:blip>
          <a:stretch>
            <a:fillRect/>
          </a:stretch>
        </p:blipFill>
        <p:spPr>
          <a:xfrm>
            <a:off x="311700" y="1274400"/>
            <a:ext cx="2472769" cy="3481650"/>
          </a:xfrm>
          <a:prstGeom prst="rect">
            <a:avLst/>
          </a:prstGeom>
          <a:noFill/>
          <a:ln>
            <a:noFill/>
          </a:ln>
        </p:spPr>
      </p:pic>
      <p:sp>
        <p:nvSpPr>
          <p:cNvPr id="89" name="Google Shape;89;p16"/>
          <p:cNvSpPr txBox="1"/>
          <p:nvPr/>
        </p:nvSpPr>
        <p:spPr>
          <a:xfrm>
            <a:off x="1813625" y="151125"/>
            <a:ext cx="2808300" cy="32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3"/>
        <p:cNvGrpSpPr/>
        <p:nvPr/>
      </p:nvGrpSpPr>
      <p:grpSpPr>
        <a:xfrm>
          <a:off x="0" y="0"/>
          <a:ext cx="0" cy="0"/>
          <a:chOff x="0" y="0"/>
          <a:chExt cx="0" cy="0"/>
        </a:xfrm>
      </p:grpSpPr>
      <p:sp>
        <p:nvSpPr>
          <p:cNvPr id="94" name="Google Shape;94;p17"/>
          <p:cNvSpPr txBox="1"/>
          <p:nvPr/>
        </p:nvSpPr>
        <p:spPr>
          <a:xfrm>
            <a:off x="92625" y="346350"/>
            <a:ext cx="42111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b="1">
                <a:solidFill>
                  <a:srgbClr val="3C78D8"/>
                </a:solidFill>
                <a:latin typeface="Montserrat"/>
                <a:ea typeface="Montserrat"/>
                <a:cs typeface="Montserrat"/>
                <a:sym typeface="Montserrat"/>
              </a:rPr>
              <a:t>Razem z Buckingham Palace w Londynie i Pałacem Holyrood w Edynburgu jest jedną z głównych oficjalnych rezydencji brytyjskich monarchów. Królowa Elżbieta II przyjmuje tu oficjalnych i prywatnych gości.</a:t>
            </a:r>
            <a:endParaRPr b="1">
              <a:solidFill>
                <a:srgbClr val="3C78D8"/>
              </a:solidFill>
            </a:endParaRPr>
          </a:p>
        </p:txBody>
      </p:sp>
      <p:pic>
        <p:nvPicPr>
          <p:cNvPr id="95" name="Google Shape;95;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393100" y="92625"/>
            <a:ext cx="4612500" cy="4898475"/>
          </a:xfrm>
          <a:prstGeom prst="rect">
            <a:avLst/>
          </a:prstGeom>
          <a:noFill/>
          <a:ln>
            <a:noFill/>
          </a:ln>
        </p:spPr>
      </p:pic>
      <p:pic>
        <p:nvPicPr>
          <p:cNvPr id="96" name="Google Shape;96;p17"/>
          <p:cNvPicPr preferRelativeResize="0"/>
          <p:nvPr/>
        </p:nvPicPr>
        <p:blipFill>
          <a:blip r:embed="rId4">
            <a:alphaModFix/>
          </a:blip>
          <a:stretch>
            <a:fillRect/>
          </a:stretch>
        </p:blipFill>
        <p:spPr>
          <a:xfrm>
            <a:off x="193388" y="1845700"/>
            <a:ext cx="4144575" cy="30659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00"/>
        <p:cNvGrpSpPr/>
        <p:nvPr/>
      </p:nvGrpSpPr>
      <p:grpSpPr>
        <a:xfrm>
          <a:off x="0" y="0"/>
          <a:ext cx="0" cy="0"/>
          <a:chOff x="0" y="0"/>
          <a:chExt cx="0" cy="0"/>
        </a:xfrm>
      </p:grpSpPr>
      <p:sp>
        <p:nvSpPr>
          <p:cNvPr id="101" name="Google Shape;101;p18"/>
          <p:cNvSpPr txBox="1">
            <a:spLocks noGrp="1"/>
          </p:cNvSpPr>
          <p:nvPr>
            <p:ph type="body" idx="1"/>
          </p:nvPr>
        </p:nvSpPr>
        <p:spPr>
          <a:xfrm>
            <a:off x="118050" y="248650"/>
            <a:ext cx="8520600" cy="3336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sz="1400" b="1">
                <a:solidFill>
                  <a:srgbClr val="CC0000"/>
                </a:solidFill>
                <a:latin typeface="Montserrat"/>
                <a:ea typeface="Montserrat"/>
                <a:cs typeface="Montserrat"/>
                <a:sym typeface="Montserrat"/>
              </a:rPr>
              <a:t>W zamku Windsor znajduje się tysiąc pokoi. Największym z nich jest </a:t>
            </a:r>
            <a:r>
              <a:rPr lang="pl" sz="1400" b="1" u="sng">
                <a:solidFill>
                  <a:srgbClr val="CC0000"/>
                </a:solidFill>
                <a:latin typeface="Montserrat"/>
                <a:ea typeface="Montserrat"/>
                <a:cs typeface="Montserrat"/>
                <a:sym typeface="Montserrat"/>
              </a:rPr>
              <a:t>Sala Św. Jerzego</a:t>
            </a:r>
            <a:r>
              <a:rPr lang="pl" sz="1400" b="1">
                <a:solidFill>
                  <a:srgbClr val="CC0000"/>
                </a:solidFill>
                <a:latin typeface="Montserrat"/>
                <a:ea typeface="Montserrat"/>
                <a:cs typeface="Montserrat"/>
                <a:sym typeface="Montserrat"/>
              </a:rPr>
              <a:t>, która mierzy 55,5 m długości i 9 m szerokości.</a:t>
            </a:r>
            <a:endParaRPr sz="1400" b="1">
              <a:solidFill>
                <a:srgbClr val="CC0000"/>
              </a:solidFill>
              <a:latin typeface="Montserrat"/>
              <a:ea typeface="Montserrat"/>
              <a:cs typeface="Montserrat"/>
              <a:sym typeface="Montserrat"/>
            </a:endParaRPr>
          </a:p>
        </p:txBody>
      </p:sp>
      <p:sp>
        <p:nvSpPr>
          <p:cNvPr id="102" name="Google Shape;102;p18"/>
          <p:cNvSpPr txBox="1"/>
          <p:nvPr/>
        </p:nvSpPr>
        <p:spPr>
          <a:xfrm>
            <a:off x="0" y="0"/>
            <a:ext cx="3000000" cy="3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50">
              <a:solidFill>
                <a:srgbClr val="3D3D3D"/>
              </a:solidFill>
              <a:highlight>
                <a:srgbClr val="FFFFFF"/>
              </a:highlight>
            </a:endParaRPr>
          </a:p>
        </p:txBody>
      </p:sp>
      <p:pic>
        <p:nvPicPr>
          <p:cNvPr id="103" name="Google Shape;103;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0850" y="1469050"/>
            <a:ext cx="5772450" cy="2993400"/>
          </a:xfrm>
          <a:prstGeom prst="rect">
            <a:avLst/>
          </a:prstGeom>
          <a:noFill/>
          <a:ln>
            <a:noFill/>
          </a:ln>
        </p:spPr>
      </p:pic>
      <p:pic>
        <p:nvPicPr>
          <p:cNvPr id="104" name="Google Shape;104;p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087675" y="694100"/>
            <a:ext cx="3000000" cy="4166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102375"/>
            <a:ext cx="8498100" cy="765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pl" sz="1900">
                <a:latin typeface="Montserrat"/>
                <a:ea typeface="Montserrat"/>
                <a:cs typeface="Montserrat"/>
                <a:sym typeface="Montserrat"/>
              </a:rPr>
              <a:t>Inne piękne pokoje w zamku Windsor...</a:t>
            </a:r>
            <a:endParaRPr sz="1900">
              <a:latin typeface="Montserrat"/>
              <a:ea typeface="Montserrat"/>
              <a:cs typeface="Montserrat"/>
              <a:sym typeface="Montserrat"/>
            </a:endParaRPr>
          </a:p>
        </p:txBody>
      </p:sp>
      <p:sp>
        <p:nvSpPr>
          <p:cNvPr id="110" name="Google Shape;110;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1" name="Google Shape;111;p19"/>
          <p:cNvPicPr preferRelativeResize="0"/>
          <p:nvPr/>
        </p:nvPicPr>
        <p:blipFill>
          <a:blip r:embed="rId3">
            <a:alphaModFix/>
          </a:blip>
          <a:stretch>
            <a:fillRect/>
          </a:stretch>
        </p:blipFill>
        <p:spPr>
          <a:xfrm>
            <a:off x="1306280" y="1017727"/>
            <a:ext cx="7095720" cy="3990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5"/>
        <p:cNvGrpSpPr/>
        <p:nvPr/>
      </p:nvGrpSpPr>
      <p:grpSpPr>
        <a:xfrm>
          <a:off x="0" y="0"/>
          <a:ext cx="0" cy="0"/>
          <a:chOff x="0" y="0"/>
          <a:chExt cx="0" cy="0"/>
        </a:xfrm>
      </p:grpSpPr>
      <p:pic>
        <p:nvPicPr>
          <p:cNvPr id="116" name="Google Shape;116;p20"/>
          <p:cNvPicPr preferRelativeResize="0"/>
          <p:nvPr/>
        </p:nvPicPr>
        <p:blipFill>
          <a:blip r:embed="rId3">
            <a:alphaModFix/>
          </a:blip>
          <a:stretch>
            <a:fillRect/>
          </a:stretch>
        </p:blipFill>
        <p:spPr>
          <a:xfrm>
            <a:off x="4538950" y="1500300"/>
            <a:ext cx="4605050" cy="3438425"/>
          </a:xfrm>
          <a:prstGeom prst="rect">
            <a:avLst/>
          </a:prstGeom>
          <a:noFill/>
          <a:ln>
            <a:noFill/>
          </a:ln>
        </p:spPr>
      </p:pic>
      <p:pic>
        <p:nvPicPr>
          <p:cNvPr id="117" name="Google Shape;117;p2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4375" y="131625"/>
            <a:ext cx="4451200" cy="31745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318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solidFill>
                  <a:srgbClr val="CC0000"/>
                </a:solidFill>
                <a:latin typeface="Montserrat"/>
                <a:ea typeface="Montserrat"/>
                <a:cs typeface="Montserrat"/>
                <a:sym typeface="Montserrat"/>
              </a:rPr>
              <a:t>Pałac Buckingham</a:t>
            </a:r>
            <a:endParaRPr>
              <a:solidFill>
                <a:srgbClr val="CC0000"/>
              </a:solidFill>
              <a:latin typeface="Montserrat"/>
              <a:ea typeface="Montserrat"/>
              <a:cs typeface="Montserrat"/>
              <a:sym typeface="Montserrat"/>
            </a:endParaRPr>
          </a:p>
        </p:txBody>
      </p:sp>
      <p:sp>
        <p:nvSpPr>
          <p:cNvPr id="123" name="Google Shape;123;p21"/>
          <p:cNvSpPr txBox="1">
            <a:spLocks noGrp="1"/>
          </p:cNvSpPr>
          <p:nvPr>
            <p:ph type="body" idx="1"/>
          </p:nvPr>
        </p:nvSpPr>
        <p:spPr>
          <a:xfrm>
            <a:off x="151575" y="966950"/>
            <a:ext cx="4865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sz="1150">
                <a:solidFill>
                  <a:srgbClr val="1D252D"/>
                </a:solidFill>
                <a:latin typeface="Raleway"/>
                <a:ea typeface="Raleway"/>
                <a:cs typeface="Raleway"/>
                <a:sym typeface="Raleway"/>
              </a:rPr>
              <a:t>Buckingham Palace to największy pałac królewski na świecie. Obecnie pełni on funkcję oficjalnej siedziby rodziny królewskiej. W jego wnętrzu na łącznej powierzchni 77 tysięcy metrów kw znajduje się aż 775 pomieszczeń. Brytyjska rodzina królewska ma do swojej dyspozycji aż 200 sypialni, 78 łazienek, 92 biurowe, a także 19 państwowych.</a:t>
            </a:r>
            <a:endParaRPr/>
          </a:p>
        </p:txBody>
      </p:sp>
      <p:pic>
        <p:nvPicPr>
          <p:cNvPr id="124" name="Google Shape;124;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2406700"/>
            <a:ext cx="4865402" cy="2736788"/>
          </a:xfrm>
          <a:prstGeom prst="rect">
            <a:avLst/>
          </a:prstGeom>
          <a:noFill/>
          <a:ln>
            <a:noFill/>
          </a:ln>
        </p:spPr>
      </p:pic>
      <p:pic>
        <p:nvPicPr>
          <p:cNvPr id="125" name="Google Shape;125;p2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81700" y="714800"/>
            <a:ext cx="4162301" cy="3121726"/>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411</Words>
  <Application>Microsoft Office PowerPoint</Application>
  <PresentationFormat>Pokaz na ekranie (16:9)</PresentationFormat>
  <Paragraphs>24</Paragraphs>
  <Slides>18</Slides>
  <Notes>18</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18</vt:i4>
      </vt:variant>
    </vt:vector>
  </HeadingPairs>
  <TitlesOfParts>
    <vt:vector size="24" baseType="lpstr">
      <vt:lpstr>Montserrat</vt:lpstr>
      <vt:lpstr>Open Sans</vt:lpstr>
      <vt:lpstr>PT Sans Narrow</vt:lpstr>
      <vt:lpstr>Raleway</vt:lpstr>
      <vt:lpstr>Arial</vt:lpstr>
      <vt:lpstr>Tropic</vt:lpstr>
      <vt:lpstr>Rezydencje  Królowej Elżbiety II </vt:lpstr>
      <vt:lpstr>Queen Elisabeth II</vt:lpstr>
      <vt:lpstr>Windsor</vt:lpstr>
      <vt:lpstr>Prezentacja programu PowerPoint</vt:lpstr>
      <vt:lpstr>Prezentacja programu PowerPoint</vt:lpstr>
      <vt:lpstr>Prezentacja programu PowerPoint</vt:lpstr>
      <vt:lpstr>Inne piękne pokoje w zamku Windsor...</vt:lpstr>
      <vt:lpstr>Prezentacja programu PowerPoint</vt:lpstr>
      <vt:lpstr>Pałac Buckingham</vt:lpstr>
      <vt:lpstr>Prezentacja programu PowerPoint</vt:lpstr>
      <vt:lpstr>Prezentacja programu PowerPoint</vt:lpstr>
      <vt:lpstr>Prezentacja programu PowerPoint</vt:lpstr>
      <vt:lpstr>Obecnie w pałacu odbywają się uroczystości państwowe, a także oficjalne spotkania głów państw.</vt:lpstr>
      <vt:lpstr>Prezentacja programu PowerPoint</vt:lpstr>
      <vt:lpstr>Zamek Balmoral w Szkocji</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Rezydencje  Królowej Elżbiety II</dc:title>
  <dc:creator>Robert Jeleński</dc:creator>
  <cp:lastModifiedBy>Robert Jeleński</cp:lastModifiedBy>
  <cp:revision>3</cp:revision>
  <dcterms:modified xsi:type="dcterms:W3CDTF">2021-04-14T10:47:13Z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2063912</vt:lpwstr>
  </property>
  <property fmtid="{D5CDD505-2E9C-101B-9397-08002B2CF9AE}" name="NXPowerLiteSettings" pid="3">
    <vt:lpwstr>C7000400038000</vt:lpwstr>
  </property>
  <property fmtid="{D5CDD505-2E9C-101B-9397-08002B2CF9AE}" name="NXPowerLiteVersion" pid="4">
    <vt:lpwstr>S9.0.3</vt:lpwstr>
  </property>
</Properties>
</file>