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5143500"/>
  <p:notesSz cx="9144000" cy="5143500"/>
  <p:embeddedFontLst>
    <p:embeddedFont>
      <p:font typeface="KOBFON+PlayfairDisplay-ExtraBoldItalic,Bold"/>
      <p:regular r:id="rId17"/>
    </p:embeddedFont>
    <p:embeddedFont>
      <p:font typeface="TUFOLV+PlayfairDisplay-Regular"/>
      <p:regular r:id="rId18"/>
    </p:embeddedFont>
    <p:embeddedFont>
      <p:font typeface="OASUWQ+PlayfairDisplay-Bold"/>
      <p:regular r:id="rId19"/>
    </p:embeddedFont>
    <p:embeddedFont>
      <p:font typeface="JGNDRT+Lato-Regular"/>
      <p:regular r:id="rId20"/>
    </p:embeddedFont>
    <p:embeddedFont>
      <p:font typeface="POWVBH+Roboto-Regular"/>
      <p:regular r:id="rId21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18" Type="http://schemas.openxmlformats.org/officeDocument/2006/relationships/font" Target="fonts/font2.fntdata" /><Relationship Id="rId19" Type="http://schemas.openxmlformats.org/officeDocument/2006/relationships/font" Target="fonts/font3.fntdata" /><Relationship Id="rId2" Type="http://schemas.openxmlformats.org/officeDocument/2006/relationships/tableStyles" Target="tableStyles.xml" /><Relationship Id="rId20" Type="http://schemas.openxmlformats.org/officeDocument/2006/relationships/font" Target="fonts/font4.fntdata" /><Relationship Id="rId21" Type="http://schemas.openxmlformats.org/officeDocument/2006/relationships/font" Target="fonts/font5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903169" y="309696"/>
            <a:ext cx="3840924" cy="525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36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FOOD,</a:t>
            </a:r>
            <a:r>
              <a:rPr dirty="0" sz="2900" spc="17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90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FOOD,</a:t>
            </a:r>
            <a:r>
              <a:rPr dirty="0" sz="2900" spc="17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90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FOOD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55621" y="878657"/>
            <a:ext cx="3534928" cy="525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36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ff9900"/>
                </a:solidFill>
                <a:latin typeface="KOBFON+PlayfairDisplay-ExtraBoldItalic,Bold"/>
                <a:cs typeface="KOBFON+PlayfairDisplay-ExtraBoldItalic,Bold"/>
              </a:rPr>
              <a:t>G</a:t>
            </a:r>
            <a:r>
              <a:rPr dirty="0" sz="2900">
                <a:solidFill>
                  <a:srgbClr val="ff00ff"/>
                </a:solidFill>
                <a:latin typeface="KOBFON+PlayfairDisplay-ExtraBoldItalic,Bold"/>
                <a:cs typeface="KOBFON+PlayfairDisplay-ExtraBoldItalic,Bold"/>
              </a:rPr>
              <a:t>L</a:t>
            </a:r>
            <a:r>
              <a:rPr dirty="0" sz="2900">
                <a:solidFill>
                  <a:srgbClr val="00ff00"/>
                </a:solidFill>
                <a:latin typeface="KOBFON+PlayfairDisplay-ExtraBoldItalic,Bold"/>
                <a:cs typeface="KOBFON+PlayfairDisplay-ExtraBoldItalic,Bold"/>
              </a:rPr>
              <a:t>O</a:t>
            </a:r>
            <a:r>
              <a:rPr dirty="0" sz="2900">
                <a:solidFill>
                  <a:srgbClr val="a64d79"/>
                </a:solidFill>
                <a:latin typeface="KOBFON+PlayfairDisplay-ExtraBoldItalic,Bold"/>
                <a:cs typeface="KOBFON+PlayfairDisplay-ExtraBoldItalic,Bold"/>
              </a:rPr>
              <a:t>R</a:t>
            </a:r>
            <a:r>
              <a:rPr dirty="0" sz="2900">
                <a:solidFill>
                  <a:srgbClr val="1155cc"/>
                </a:solidFill>
                <a:latin typeface="KOBFON+PlayfairDisplay-ExtraBoldItalic,Bold"/>
                <a:cs typeface="KOBFON+PlayfairDisplay-ExtraBoldItalic,Bold"/>
              </a:rPr>
              <a:t>I</a:t>
            </a:r>
            <a:r>
              <a:rPr dirty="0" sz="2900">
                <a:solidFill>
                  <a:srgbClr val="f6b26b"/>
                </a:solidFill>
                <a:latin typeface="KOBFON+PlayfairDisplay-ExtraBoldItalic,Bold"/>
                <a:cs typeface="KOBFON+PlayfairDisplay-ExtraBoldItalic,Bold"/>
              </a:rPr>
              <a:t>O</a:t>
            </a:r>
            <a:r>
              <a:rPr dirty="0" sz="2900">
                <a:solidFill>
                  <a:srgbClr val="38761d"/>
                </a:solidFill>
                <a:latin typeface="KOBFON+PlayfairDisplay-ExtraBoldItalic,Bold"/>
                <a:cs typeface="KOBFON+PlayfairDisplay-ExtraBoldItalic,Bold"/>
              </a:rPr>
              <a:t>U</a:t>
            </a:r>
            <a:r>
              <a:rPr dirty="0" sz="2900">
                <a:solidFill>
                  <a:srgbClr val="741b47"/>
                </a:solidFill>
                <a:latin typeface="KOBFON+PlayfairDisplay-ExtraBoldItalic,Bold"/>
                <a:cs typeface="KOBFON+PlayfairDisplay-ExtraBoldItalic,Bold"/>
              </a:rPr>
              <a:t>S</a:t>
            </a:r>
            <a:r>
              <a:rPr dirty="0" sz="2900" spc="752">
                <a:solidFill>
                  <a:srgbClr val="741b47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900">
                <a:solidFill>
                  <a:srgbClr val="ffff00"/>
                </a:solidFill>
                <a:latin typeface="KOBFON+PlayfairDisplay-ExtraBoldItalic,Bold"/>
                <a:cs typeface="KOBFON+PlayfairDisplay-ExtraBoldItalic,Bold"/>
              </a:rPr>
              <a:t>F</a:t>
            </a:r>
            <a:r>
              <a:rPr dirty="0" sz="2900">
                <a:solidFill>
                  <a:srgbClr val="20124d"/>
                </a:solidFill>
                <a:latin typeface="KOBFON+PlayfairDisplay-ExtraBoldItalic,Bold"/>
                <a:cs typeface="KOBFON+PlayfairDisplay-ExtraBoldItalic,Bold"/>
              </a:rPr>
              <a:t>O</a:t>
            </a:r>
            <a:r>
              <a:rPr dirty="0" sz="2900">
                <a:solidFill>
                  <a:srgbClr val="ea9999"/>
                </a:solidFill>
                <a:latin typeface="KOBFON+PlayfairDisplay-ExtraBoldItalic,Bold"/>
                <a:cs typeface="KOBFON+PlayfairDisplay-ExtraBoldItalic,Bold"/>
              </a:rPr>
              <a:t>O</a:t>
            </a:r>
            <a:r>
              <a:rPr dirty="0" sz="2900">
                <a:solidFill>
                  <a:srgbClr val="00ffff"/>
                </a:solidFill>
                <a:latin typeface="KOBFON+PlayfairDisplay-ExtraBoldItalic,Bold"/>
                <a:cs typeface="KOBFON+PlayfairDisplay-ExtraBoldItalic,Bold"/>
              </a:rPr>
              <a:t>D</a:t>
            </a:r>
            <a:r>
              <a:rPr dirty="0" sz="2900">
                <a:solidFill>
                  <a:srgbClr val="ff0000"/>
                </a:solidFill>
                <a:latin typeface="KOBFON+PlayfairDisplay-ExtraBoldItalic,Bold"/>
                <a:cs typeface="KOBFON+PlayfairDisplay-ExtraBoldItalic,Bold"/>
              </a:rPr>
              <a:t>!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28816" y="1459682"/>
            <a:ext cx="5694926" cy="378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7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TUFOLV+PlayfairDisplay-Regular"/>
                <a:cs typeface="TUFOLV+PlayfairDisplay-Regular"/>
              </a:rPr>
              <a:t>-</a:t>
            </a:r>
            <a:r>
              <a:rPr dirty="0" sz="2000" spc="131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czyli</a:t>
            </a:r>
            <a:r>
              <a:rPr dirty="0" sz="2000" spc="14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tradycyjne</a:t>
            </a:r>
            <a:r>
              <a:rPr dirty="0" sz="2000" spc="16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00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jedzenie</a:t>
            </a:r>
            <a:r>
              <a:rPr dirty="0" sz="2000" spc="16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00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w</a:t>
            </a:r>
            <a:r>
              <a:rPr dirty="0" sz="2000" spc="3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000" spc="1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Wielkiej</a:t>
            </a:r>
            <a:r>
              <a:rPr dirty="0" sz="2000">
                <a:solidFill>
                  <a:srgbClr val="ffffff"/>
                </a:solidFill>
                <a:latin typeface="KOBFON+PlayfairDisplay-ExtraBoldItalic,Bold"/>
                <a:cs typeface="KOBFON+PlayfairDisplay-ExtraBoldItalic,Bold"/>
              </a:rPr>
              <a:t> </a:t>
            </a:r>
            <a:r>
              <a:rPr dirty="0" sz="2000" spc="1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Brytanii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24389"/>
            <a:ext cx="6670205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Apple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pie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–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zapiekany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placek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jabłkowy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93403"/>
            <a:ext cx="3898925" cy="218259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to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zapiekana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tarta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jabłkami.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Jej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znakiem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rozpoznawczym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kratka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</a:p>
          <a:p>
            <a:pPr marL="0" marR="0">
              <a:lnSpc>
                <a:spcPts val="1981"/>
              </a:lnSpc>
              <a:spcBef>
                <a:spcPts val="45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ciasta,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która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przykrywa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słodkie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nadzienie.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Anglicy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podają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ją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bitą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śmietaną,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lodami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lub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tradycyjną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polewą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“custard”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przypominającą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budyń.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71239"/>
            <a:ext cx="1203159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Fudge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311003"/>
            <a:ext cx="4764862" cy="2897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czyli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tradycyjne,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przepyszne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brytyjskie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krówki.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369389"/>
            <a:ext cx="7777314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Zacznijmy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od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śniadania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:)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-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English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breakfast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47304"/>
            <a:ext cx="3354044" cy="2463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Pełne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angielskie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śniadanie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wydaniu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tradycyjnym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wyzwanie,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któremu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nie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sprosta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każdy.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Kiedyś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stanowiło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pierwszy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najważniejszy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posiłek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dnia,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musiało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zapewnić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odpowiednią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dawkę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energii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pracy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fizycznej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przez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wiele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godzin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dorosłemu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mężczyźnie.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Dlatego,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zamawiając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Full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English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Breakfast,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spodziewaj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się,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że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talerzu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ujrzysz: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smażony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bekon,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kiełbaski,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fasolkę,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tosty,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pieczarki,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placki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ziemniaczane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oraz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black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pudding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-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rodzaj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wędliny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krwi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3679609"/>
            <a:ext cx="2945815" cy="436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podrobów,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trochę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pomiędzy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naszym</a:t>
            </a:r>
          </a:p>
          <a:p>
            <a:pPr marL="0" marR="0">
              <a:lnSpc>
                <a:spcPts val="1541"/>
              </a:lnSpc>
              <a:spcBef>
                <a:spcPts val="54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salcesonem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kaszanką.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899" y="558975"/>
            <a:ext cx="2373616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Fish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&amp;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Chips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4525" y="1385053"/>
            <a:ext cx="3256610" cy="275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Kolejny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klasyk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to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ryba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frytkami.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4525" y="1682995"/>
            <a:ext cx="4526102" cy="14675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Obowiązkowo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doprawione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octem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winnym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(!)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</a:p>
          <a:p>
            <a:pPr marL="0" marR="0">
              <a:lnSpc>
                <a:spcPts val="1871"/>
              </a:lnSpc>
              <a:spcBef>
                <a:spcPts val="424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podane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gazecie….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Spodziewaj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ogromnej</a:t>
            </a:r>
          </a:p>
          <a:p>
            <a:pPr marL="0" marR="0">
              <a:lnSpc>
                <a:spcPts val="1871"/>
              </a:lnSpc>
              <a:spcBef>
                <a:spcPts val="474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porcji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ryby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grubych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frytek,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wszystko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smażone</a:t>
            </a:r>
          </a:p>
          <a:p>
            <a:pPr marL="0" marR="0">
              <a:lnSpc>
                <a:spcPts val="1871"/>
              </a:lnSpc>
              <a:spcBef>
                <a:spcPts val="424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głębokim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tłuszczu.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Jeśli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chcesz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poczuć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</a:p>
          <a:p>
            <a:pPr marL="0" marR="0">
              <a:lnSpc>
                <a:spcPts val="1871"/>
              </a:lnSpc>
              <a:spcBef>
                <a:spcPts val="474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jak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prawdziwy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Brytyjczyk,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udaj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4525" y="3172704"/>
            <a:ext cx="4252124" cy="871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zakupionym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daniem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plażę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walcz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</a:t>
            </a:r>
          </a:p>
          <a:p>
            <a:pPr marL="0" marR="0">
              <a:lnSpc>
                <a:spcPts val="1871"/>
              </a:lnSpc>
              <a:spcBef>
                <a:spcPts val="424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przetrwanie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natarczywymi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mewami,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które</a:t>
            </a:r>
          </a:p>
          <a:p>
            <a:pPr marL="0" marR="0">
              <a:lnSpc>
                <a:spcPts val="1871"/>
              </a:lnSpc>
              <a:spcBef>
                <a:spcPts val="474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nader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chętnie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kradną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takie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przysmaki!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5300" y="395841"/>
            <a:ext cx="5974994" cy="509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09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Sheperd’s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pie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-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zapiekanka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b="1">
                <a:solidFill>
                  <a:srgbClr val="111111"/>
                </a:solidFill>
                <a:latin typeface="OASUWQ+PlayfairDisplay-Bold"/>
                <a:cs typeface="OASUWQ+PlayfairDisplay-Bold"/>
              </a:rPr>
              <a:t>farmera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485474"/>
            <a:ext cx="3040560" cy="20901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57"/>
              </a:lnSpc>
              <a:spcBef>
                <a:spcPts val="0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-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to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zapiekanka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składająca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się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z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dwóch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warstw: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pierwsza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to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mięso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mielone,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sos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gulaszowy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i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warzywa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takie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jak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cebula,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groszek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i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marchewka.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Drugą,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wierzchnią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warstwę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tworzy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puree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z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ziemniaków,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które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ozdabia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się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widelcem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tworząc</a:t>
            </a:r>
          </a:p>
          <a:p>
            <a:pPr marL="0" marR="0">
              <a:lnSpc>
                <a:spcPts val="1757"/>
              </a:lnSpc>
              <a:spcBef>
                <a:spcPts val="42"/>
              </a:spcBef>
              <a:spcAft>
                <a:spcPts val="0"/>
              </a:spcAft>
            </a:pP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charakterystyczne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 </a:t>
            </a:r>
            <a:r>
              <a:rPr dirty="0" sz="1500">
                <a:solidFill>
                  <a:srgbClr val="111111"/>
                </a:solidFill>
                <a:latin typeface="POWVBH+Roboto-Regular"/>
                <a:cs typeface="POWVBH+Roboto-Regular"/>
              </a:rPr>
              <a:t>rowki.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395938"/>
            <a:ext cx="6827771" cy="512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36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1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Beef</a:t>
            </a:r>
            <a:r>
              <a:rPr dirty="0" sz="28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spc="1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Wellington</a:t>
            </a:r>
            <a:r>
              <a:rPr dirty="0" sz="28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-</a:t>
            </a:r>
            <a:r>
              <a:rPr dirty="0" sz="2800" spc="14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spc="1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wołowina</a:t>
            </a:r>
            <a:r>
              <a:rPr dirty="0" sz="28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800" spc="1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Wellingtona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377928"/>
            <a:ext cx="8234554" cy="1236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wykwintność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w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pełnym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wydaniu.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to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pieczona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polędwica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wołowa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otoczona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grzybami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lub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pasztetem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owinięta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w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ciasto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francuskie.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Szefowie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kuchni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serwują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ją</a:t>
            </a:r>
          </a:p>
          <a:p>
            <a:pPr marL="0" marR="0">
              <a:lnSpc>
                <a:spcPts val="1981"/>
              </a:lnSpc>
              <a:spcBef>
                <a:spcPts val="45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delikatnie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surową.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Doskonale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komponuje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pieczarkami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pieczonymi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ziemniakami.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24389"/>
            <a:ext cx="2741548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Five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o’clock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tea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47878"/>
            <a:ext cx="4243755" cy="157802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Dziś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nieco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odbiega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od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tradycyjnego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celebrowania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godziny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piątej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południu.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Domownicy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rzadko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spotykają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herbacie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domowym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salonie.</a:t>
            </a:r>
          </a:p>
          <a:p>
            <a:pPr marL="0" marR="0">
              <a:lnSpc>
                <a:spcPts val="1541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Popularniejsze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są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wyjścia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kawiarenek,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herbaciarni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czy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restauracji.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Mimo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wszystko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zwyczaj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picia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herbaty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nadal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silny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–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przeciętny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Anglik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spożywa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około</a:t>
            </a:r>
          </a:p>
          <a:p>
            <a:pPr marL="0" marR="0">
              <a:lnSpc>
                <a:spcPts val="1541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dwóch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kilogramów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herbaty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rocznie.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2968475"/>
            <a:ext cx="4450181" cy="1578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Warto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wspomnieć,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że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Anglicy,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jako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jedni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nielicznych,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łączą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herbatę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mlekiem.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Mleko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wlewa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filiżanek,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a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następnie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dolewa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zaparzony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herbaciany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wywar.</a:t>
            </a:r>
          </a:p>
          <a:p>
            <a:pPr marL="0" marR="0">
              <a:lnSpc>
                <a:spcPts val="1541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Pomylenie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kolejności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traktowane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jako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przejaw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ignorancji.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Anglicy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twierdzą,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że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dzięki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odpowiedniej</a:t>
            </a:r>
          </a:p>
          <a:p>
            <a:pPr marL="0" marR="0">
              <a:lnSpc>
                <a:spcPts val="1541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sekwencji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wlewania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płynów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do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filiżanek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napój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zyskuje</a:t>
            </a:r>
          </a:p>
          <a:p>
            <a:pPr marL="0" marR="0">
              <a:lnSpc>
                <a:spcPts val="1541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swój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najlepszy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smak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400">
                <a:solidFill>
                  <a:srgbClr val="ffffff"/>
                </a:solidFill>
                <a:latin typeface="JGNDRT+Lato-Regular"/>
                <a:cs typeface="JGNDRT+Lato-Regular"/>
              </a:rPr>
              <a:t>aromat.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295488"/>
            <a:ext cx="1580662" cy="512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736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11" b="1">
                <a:solidFill>
                  <a:srgbClr val="1e2d31"/>
                </a:solidFill>
                <a:latin typeface="OASUWQ+PlayfairDisplay-Bold"/>
                <a:cs typeface="OASUWQ+PlayfairDisplay-Bold"/>
              </a:rPr>
              <a:t>Marmite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9615" y="1395894"/>
            <a:ext cx="2819755" cy="304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31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Jeśli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chcecie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spróbować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czegoś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naprawdę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ciekawego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sięgnijcie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po…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Marmite.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to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gęsta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pasta,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która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konsystencją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kolorem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przypomina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nieco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czekoladę.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Nie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dajcie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jednak</a:t>
            </a:r>
          </a:p>
          <a:p>
            <a:pPr marL="0" marR="0">
              <a:lnSpc>
                <a:spcPts val="1431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zwieść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pozorom.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Marmite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ma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tyle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wspólnego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czekoladą,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ile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słoń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tancerką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opery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narodowej.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Pastę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produkuje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wyciągu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drożdżowego,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który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pozostał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po…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produkcji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piwa.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Ma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ona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specyficzny,</a:t>
            </a:r>
          </a:p>
          <a:p>
            <a:pPr marL="0" marR="0">
              <a:lnSpc>
                <a:spcPts val="1431"/>
              </a:lnSpc>
              <a:spcBef>
                <a:spcPts val="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nieco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słony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smak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używa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jej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najczęściej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do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smarowania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pieczywa.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Próbując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tego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lokalnego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specjału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albo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pokochacie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go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całym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sercem</a:t>
            </a:r>
          </a:p>
          <a:p>
            <a:pPr marL="0" marR="0">
              <a:lnSpc>
                <a:spcPts val="143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albo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300">
                <a:solidFill>
                  <a:srgbClr val="ffffff"/>
                </a:solidFill>
                <a:latin typeface="JGNDRT+Lato-Regular"/>
                <a:cs typeface="JGNDRT+Lato-Regular"/>
              </a:rPr>
              <a:t>znienawidzicie.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508889"/>
            <a:ext cx="6057354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Haggis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-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tradycyjne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danie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szkockie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5225" y="1355268"/>
            <a:ext cx="3440989" cy="547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Szkocka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kuchnia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nieco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bardziej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egzotyczna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od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angielskiej,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5225" y="1899336"/>
            <a:ext cx="3873651" cy="3268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71"/>
              </a:lnSpc>
              <a:spcBef>
                <a:spcPts val="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najsłynniejszą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potrawą,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którą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wielu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wielbicieli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kraju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wyżynach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chciałoby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spróbować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haggis.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To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tłuste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danie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składające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owczych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podrobów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-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wątroby,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serca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płuc,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wymieszanych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z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cebulą,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mąką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owsianą,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tłuszczem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przyprawami.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Zaszywa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je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owczym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żołądku,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następnie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dusi.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Czy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jest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to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smaczne?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Większość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Szkotów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powie,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że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tak.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Wielu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turystów,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którzy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próbowali</a:t>
            </a:r>
          </a:p>
          <a:p>
            <a:pPr marL="0" marR="0">
              <a:lnSpc>
                <a:spcPts val="1871"/>
              </a:lnSpc>
              <a:spcBef>
                <a:spcPts val="27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tej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tradycyjnej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potrawy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twierdzi,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że</a:t>
            </a:r>
          </a:p>
          <a:p>
            <a:pPr marL="0" marR="0">
              <a:lnSpc>
                <a:spcPts val="1871"/>
              </a:lnSpc>
              <a:spcBef>
                <a:spcPts val="220"/>
              </a:spcBef>
              <a:spcAft>
                <a:spcPts val="0"/>
              </a:spcAft>
            </a:pP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lepiej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skupić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na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innych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700">
                <a:solidFill>
                  <a:srgbClr val="ffffff"/>
                </a:solidFill>
                <a:latin typeface="JGNDRT+Lato-Regular"/>
                <a:cs typeface="JGNDRT+Lato-Regular"/>
              </a:rPr>
              <a:t>aspektach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125" y="424389"/>
            <a:ext cx="2218563" cy="5260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42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A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na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 </a:t>
            </a:r>
            <a:r>
              <a:rPr dirty="0" sz="2900" b="1">
                <a:solidFill>
                  <a:srgbClr val="ffffff"/>
                </a:solidFill>
                <a:latin typeface="OASUWQ+PlayfairDisplay-Bold"/>
                <a:cs typeface="OASUWQ+PlayfairDisplay-Bold"/>
              </a:rPr>
              <a:t>deser...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3125" y="1293403"/>
            <a:ext cx="3580943" cy="1236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Scones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with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jam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and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cream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–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kruche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bułeczki,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w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których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mogą</a:t>
            </a:r>
          </a:p>
          <a:p>
            <a:pPr marL="0" marR="0">
              <a:lnSpc>
                <a:spcPts val="1981"/>
              </a:lnSpc>
              <a:spcBef>
                <a:spcPts val="45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znaleźć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się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rodzynki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i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cukier.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Przed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skosztowaniem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należy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je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3125" y="2555275"/>
            <a:ext cx="3697985" cy="60525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1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posmarować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konfiturą,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dżemem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lub</a:t>
            </a:r>
          </a:p>
          <a:p>
            <a:pPr marL="0" marR="0">
              <a:lnSpc>
                <a:spcPts val="1981"/>
              </a:lnSpc>
              <a:spcBef>
                <a:spcPts val="502"/>
              </a:spcBef>
              <a:spcAft>
                <a:spcPts val="0"/>
              </a:spcAft>
            </a:pP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gęstą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bitą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 </a:t>
            </a:r>
            <a:r>
              <a:rPr dirty="0" sz="1800">
                <a:solidFill>
                  <a:srgbClr val="ffffff"/>
                </a:solidFill>
                <a:latin typeface="JGNDRT+Lato-Regular"/>
                <a:cs typeface="JGNDRT+Lato-Regular"/>
              </a:rPr>
              <a:t>śmietaną.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2021-04-22T06:00:28-05:00</dcterms:modified>
</cp:coreProperties>
</file>