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9144000" cy="5143500"/>
  <p:embeddedFontLst>
    <p:embeddedFont>
      <p:font typeface="NTTELR+TimesNewRomanPS-BoldMT"/>
      <p:regular r:id="rId26"/>
    </p:embeddedFont>
    <p:embeddedFont>
      <p:font typeface="KBTEEG+TimesNewRomanPSMT"/>
      <p:regular r:id="rId27"/>
    </p:embeddedFont>
    <p:embeddedFont>
      <p:font typeface="CFOJBB+RobotoSlab-Bold"/>
      <p:regular r:id="rId28"/>
    </p:embeddedFont>
    <p:embeddedFont>
      <p:font typeface="CUKGSL+Roboto-Medium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9265" y="3991491"/>
            <a:ext cx="3632875" cy="9963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9567" marR="0">
              <a:lnSpc>
                <a:spcPts val="36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Szkoła</a:t>
            </a:r>
          </a:p>
          <a:p>
            <a:pPr marL="0" marR="0">
              <a:lnSpc>
                <a:spcPts val="3621"/>
              </a:lnSpc>
              <a:spcBef>
                <a:spcPts val="302"/>
              </a:spcBef>
              <a:spcAft>
                <a:spcPts val="0"/>
              </a:spcAft>
            </a:pPr>
            <a:r>
              <a:rPr dirty="0" sz="325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w</a:t>
            </a:r>
            <a:r>
              <a:rPr dirty="0" sz="3250" spc="18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25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Wielkiej</a:t>
            </a:r>
            <a:r>
              <a:rPr dirty="0" sz="325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25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Brytanii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44848" y="559673"/>
            <a:ext cx="3397558" cy="54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Szkolna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stołówka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5025" y="332773"/>
            <a:ext cx="7507786" cy="54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Tak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wygląda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typowa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szkoła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państwowa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2125" y="221782"/>
            <a:ext cx="6382892" cy="460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A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tak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może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wyglądać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szkoła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prywatna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125" y="1557576"/>
            <a:ext cx="2635781" cy="936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Szkoły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prywatne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-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public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schools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-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są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zwykle</a:t>
            </a:r>
          </a:p>
          <a:p>
            <a:pPr marL="0" marR="0">
              <a:lnSpc>
                <a:spcPts val="2109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szkołami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z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internatem.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2725" y="167723"/>
            <a:ext cx="990488" cy="54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Eton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9325" y="559523"/>
            <a:ext cx="3046264" cy="54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Szkoła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FOJBB+RobotoSlab-Bold"/>
                <a:cs typeface="CFOJBB+RobotoSlab-Bold"/>
              </a:rPr>
              <a:t>marzeń?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950" y="1411278"/>
            <a:ext cx="8637652" cy="173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Dla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przeciętnego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Anglika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szkoła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</a:t>
            </a:r>
            <a:r>
              <a:rPr dirty="0" sz="1450" spc="1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Eton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miejsce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niedostępne.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Stypendium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pokrywające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całe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koszty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nauki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(23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tysiące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funtów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czesnego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7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tysięcy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kosztów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dodatkowych)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otrzymuje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tylko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garstka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geniuszy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ze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szkół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państwowych.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Tymczasem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</a:t>
            </a:r>
            <a:r>
              <a:rPr dirty="0" sz="1450" spc="1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tej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elitarnej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szkole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się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1300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chłopców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</a:t>
            </a:r>
            <a:r>
              <a:rPr dirty="0" sz="1450" spc="1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wieku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od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13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18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lat.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Tylko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20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proc.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z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nich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otrzymuje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stypendia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ulgi.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Mimo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chętnych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brakuje.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czym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polega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tajemnica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sukcesu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tej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szkoły?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pierwsze,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selekcji.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Sito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egzaminacyjne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jest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bardzo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gęste.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Kandydaci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muszą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przebrnąć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przez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egzaminy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z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łaciny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francuskiego.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–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Dziś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wystarczy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tata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arystokrata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ani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milioner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–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mówi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Jarosław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Garliński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(syn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słynnego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emigracyjnego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historyka),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który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latach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70.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jako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pierwszy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polski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nauczyciel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uczył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</a:t>
            </a:r>
            <a:r>
              <a:rPr dirty="0" sz="1450" spc="1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Eton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francuskiego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rosyjskiego.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950" y="3254708"/>
            <a:ext cx="8593982" cy="173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Uczniowie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mają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wyboru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dziesiątki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fascynujących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kursów.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Szybko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skupiają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się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wybranych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przedmiotach.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maturze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zdają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tylko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trzy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wybrane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przedmioty.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Malutkie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grupki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10-15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uczniów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nauczyciele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pasjonaci.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Szkoła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pozwala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uczniom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wyrażenie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własnego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zdania.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Samodzielność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ważna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cecha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liderów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-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wielu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premierów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Wlk.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Brytanii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ukończyło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Eton.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Uczniowie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się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występować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publicznie.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–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Samo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przejście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fraku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rodem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z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XVIII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wieku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przez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dziedziniec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pełen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turystów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uczy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odwagi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wiary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</a:t>
            </a:r>
            <a:r>
              <a:rPr dirty="0" sz="1450" spc="1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siebie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–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jak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wspominają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absolwenci.</a:t>
            </a:r>
            <a:r>
              <a:rPr dirty="0" sz="1450" spc="364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Szkoła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wystawia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wielkie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przedstawienia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własnym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teatrze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400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miejsc,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profesjonalne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studio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nagrań,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orkiestrę,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drużyny</a:t>
            </a:r>
          </a:p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wioślarskie,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rugby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i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krykieta.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Tu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nie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ma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 </a:t>
            </a:r>
            <a:r>
              <a:rPr dirty="0" sz="1450">
                <a:solidFill>
                  <a:srgbClr val="ffffff"/>
                </a:solidFill>
                <a:latin typeface="CUKGSL+Roboto-Medium"/>
                <a:cs typeface="CUKGSL+Roboto-Medium"/>
              </a:rPr>
              <a:t>nudy!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799" y="197286"/>
            <a:ext cx="4224832" cy="901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Książęta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William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i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Harry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uczyli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się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w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 </a:t>
            </a:r>
            <a:r>
              <a:rPr dirty="0" sz="2700" b="1">
                <a:solidFill>
                  <a:srgbClr val="ffffff"/>
                </a:solidFill>
                <a:latin typeface="CFOJBB+RobotoSlab-Bold"/>
                <a:cs typeface="CFOJBB+RobotoSlab-Bold"/>
              </a:rPr>
              <a:t>Eton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325" y="1618925"/>
            <a:ext cx="909637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William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7429" y="1618925"/>
            <a:ext cx="710505" cy="30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UKGSL+Roboto-Medium"/>
                <a:cs typeface="CUKGSL+Roboto-Medium"/>
              </a:rPr>
              <a:t>Harry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9325" y="623882"/>
            <a:ext cx="6054912" cy="460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Mundurki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szkolne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-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school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uniforms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325" y="1527938"/>
            <a:ext cx="5222629" cy="18898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Jedni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je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uwielbiają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i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noszą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z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dumą,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inni</a:t>
            </a:r>
          </a:p>
          <a:p>
            <a:pPr marL="0" marR="0">
              <a:lnSpc>
                <a:spcPts val="2436"/>
              </a:lnSpc>
              <a:spcBef>
                <a:spcPts val="649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natomiast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uważają,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że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to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przeżytek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i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znak</a:t>
            </a:r>
          </a:p>
          <a:p>
            <a:pPr marL="0" marR="0">
              <a:lnSpc>
                <a:spcPts val="2436"/>
              </a:lnSpc>
              <a:spcBef>
                <a:spcPts val="599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niereformowalnego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ustroju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nauczania.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Mowa</a:t>
            </a:r>
          </a:p>
          <a:p>
            <a:pPr marL="0" marR="0">
              <a:lnSpc>
                <a:spcPts val="2436"/>
              </a:lnSpc>
              <a:spcBef>
                <a:spcPts val="599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tu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o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szkolnych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mundurkach,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które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we</a:t>
            </a:r>
          </a:p>
          <a:p>
            <a:pPr marL="0" marR="0">
              <a:lnSpc>
                <a:spcPts val="2436"/>
              </a:lnSpc>
              <a:spcBef>
                <a:spcPts val="649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wszystkich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brytyjskich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szkołach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są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9325" y="3455798"/>
            <a:ext cx="4664667" cy="11186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obowiązkiem,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a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noszenie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logo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szkoły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na</a:t>
            </a:r>
          </a:p>
          <a:p>
            <a:pPr marL="0" marR="0">
              <a:lnSpc>
                <a:spcPts val="2436"/>
              </a:lnSpc>
              <a:spcBef>
                <a:spcPts val="649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swoich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ubraniach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i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teczkach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jest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często</a:t>
            </a:r>
          </a:p>
          <a:p>
            <a:pPr marL="0" marR="0">
              <a:lnSpc>
                <a:spcPts val="2436"/>
              </a:lnSpc>
              <a:spcBef>
                <a:spcPts val="599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powodem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do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dumy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dla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każdego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 </a:t>
            </a:r>
            <a:r>
              <a:rPr dirty="0" sz="2200">
                <a:solidFill>
                  <a:srgbClr val="ffffff"/>
                </a:solidFill>
                <a:latin typeface="KBTEEG+TimesNewRomanPSMT"/>
                <a:cs typeface="KBTEEG+TimesNewRomanPSMT"/>
              </a:rPr>
              <a:t>ucznia.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1812" y="742332"/>
            <a:ext cx="2658178" cy="460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Zajęcia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NTTELR+TimesNewRomanPS-BoldMT"/>
                <a:cs typeface="NTTELR+TimesNewRomanPS-BoldMT"/>
              </a:rPr>
              <a:t>szkolne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2021-04-22T06:03:59-05:00</dcterms:modified>
</cp:coreProperties>
</file>