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package.core-properties+xml" PartName="/docProps/core.xml"/>
  <Override ContentType="application/vnd.openxmlformats-officedocument.extended-properties+xml" PartName="/docProps/app.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Pacifico" panose="020B0604020202020204" charset="-18"/>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00" d="100"/>
          <a:sy n="200" d="100"/>
        </p:scale>
        <p:origin x="144" y="1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cc82aa0f3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cc82aa0f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cc82aa0f3e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cc82aa0f3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c7d7605c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cc7d7605c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c7d7605c2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c7d7605c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cea4baa3e7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cea4baa3e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cea4baa3e7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cea4baa3e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cc7d7605c2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cc7d7605c2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a1f9f025a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a1f9f025a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cc7d7605c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cc7d7605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a1f9f025a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a1f9f025a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a1f9f025a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a1f9f025a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ea4baa3e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ea4baa3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a1f9f025a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a1f9f025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cea4baa3e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cea4baa3e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cc7d7605c2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cc7d7605c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ea4baa3e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ea4baa3e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17.jpeg" Type="http://schemas.openxmlformats.org/officeDocument/2006/relationships/image"/><Relationship Id="rId2" Target="../notesSlides/notesSlide10.xml" Type="http://schemas.openxmlformats.org/officeDocument/2006/relationships/notesSlide"/><Relationship Id="rId1" Target="../slideLayouts/slideLayout3.xml" Type="http://schemas.openxmlformats.org/officeDocument/2006/relationships/slideLayout"/></Relationships>
</file>

<file path=ppt/slides/_rels/slide11.xml.rels><?xml version="1.0" encoding="UTF-8" standalone="yes" ?><Relationships xmlns="http://schemas.openxmlformats.org/package/2006/relationships"><Relationship Id="rId3" Target="../media/image18.jpeg" Type="http://schemas.openxmlformats.org/officeDocument/2006/relationships/image"/><Relationship Id="rId2" Target="../notesSlides/notesSlide11.xml" Type="http://schemas.openxmlformats.org/officeDocument/2006/relationships/notesSlide"/><Relationship Id="rId1" Target="../slideLayouts/slideLayout3.xml" Type="http://schemas.openxmlformats.org/officeDocument/2006/relationships/slideLayout"/></Relationships>
</file>

<file path=ppt/slides/_rels/slide12.xml.rels><?xml version="1.0" encoding="UTF-8" standalone="yes" ?><Relationships xmlns="http://schemas.openxmlformats.org/package/2006/relationships"><Relationship Id="rId3" Target="../media/image19.jpeg" Type="http://schemas.openxmlformats.org/officeDocument/2006/relationships/image"/><Relationship Id="rId2" Target="../notesSlides/notesSlide12.xml" Type="http://schemas.openxmlformats.org/officeDocument/2006/relationships/notesSlide"/><Relationship Id="rId1" Target="../slideLayouts/slideLayout3.xml" Type="http://schemas.openxmlformats.org/officeDocument/2006/relationships/slideLayout"/><Relationship Id="rId6" Target="../media/image22.jpeg" Type="http://schemas.openxmlformats.org/officeDocument/2006/relationships/image"/><Relationship Id="rId5" Target="../media/image21.jpeg" Type="http://schemas.openxmlformats.org/officeDocument/2006/relationships/image"/><Relationship Id="rId4" Target="../media/image20.jpeg" Type="http://schemas.openxmlformats.org/officeDocument/2006/relationships/image"/></Relationships>
</file>

<file path=ppt/slides/_rels/slide13.xml.rels><?xml version="1.0" encoding="UTF-8" standalone="yes" ?><Relationships xmlns="http://schemas.openxmlformats.org/package/2006/relationships"><Relationship Id="rId3" Target="../media/image23.jpeg" Type="http://schemas.openxmlformats.org/officeDocument/2006/relationships/image"/><Relationship Id="rId2" Target="../notesSlides/notesSlide13.xml" Type="http://schemas.openxmlformats.org/officeDocument/2006/relationships/notesSlide"/><Relationship Id="rId1" Target="../slideLayouts/slideLayout3.xml" Type="http://schemas.openxmlformats.org/officeDocument/2006/relationships/slideLayout"/><Relationship Id="rId5" Target="../media/image25.jpeg" Type="http://schemas.openxmlformats.org/officeDocument/2006/relationships/image"/><Relationship Id="rId4" Target="../media/image24.jpeg" Type="http://schemas.openxmlformats.org/officeDocument/2006/relationships/image"/></Relationships>
</file>

<file path=ppt/slides/_rels/slide14.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hyperlink" Target="https://pl.wikipedia.org/wiki/Szkocja" TargetMode="External"/><Relationship Id="rId7"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6.jpg"/><Relationship Id="rId5" Type="http://schemas.openxmlformats.org/officeDocument/2006/relationships/hyperlink" Target="https://pl.wikipedia.org/wiki/Tartan_klanowy" TargetMode="External"/><Relationship Id="rId4" Type="http://schemas.openxmlformats.org/officeDocument/2006/relationships/hyperlink" Target="https://pl.wikipedia.org/wiki/Sp%C3%B3dnica" TargetMode="External"/><Relationship Id="rId9"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arget="../media/image30.jpg" Type="http://schemas.openxmlformats.org/officeDocument/2006/relationships/image"/><Relationship Id="rId2" Target="../notesSlides/notesSlide15.xml" Type="http://schemas.openxmlformats.org/officeDocument/2006/relationships/notesSlide"/><Relationship Id="rId1" Target="../slideLayouts/slideLayout3.xml" Type="http://schemas.openxmlformats.org/officeDocument/2006/relationships/slideLayout"/><Relationship Id="rId4" Target="../media/image31.jpeg" Type="http://schemas.openxmlformats.org/officeDocument/2006/relationships/image"/></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rpBw0oCO4C8"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3" Target="../media/image2.jpeg" Type="http://schemas.openxmlformats.org/officeDocument/2006/relationships/image"/><Relationship Id="rId2" Target="../notesSlides/notesSlide2.xml" Type="http://schemas.openxmlformats.org/officeDocument/2006/relationships/notesSlide"/><Relationship Id="rId1" Target="../slideLayouts/slideLayout1.xml" Type="http://schemas.openxmlformats.org/officeDocument/2006/relationships/slideLayout"/><Relationship Id="rId4" Target="../media/image3.jpeg" Type="http://schemas.openxmlformats.org/officeDocument/2006/relationships/image"/></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arget="../media/image9.jpeg" Type="http://schemas.openxmlformats.org/officeDocument/2006/relationships/image"/><Relationship Id="rId2" Target="../notesSlides/notesSlide5.xml" Type="http://schemas.openxmlformats.org/officeDocument/2006/relationships/notesSlide"/><Relationship Id="rId1" Target="../slideLayouts/slideLayout3.xml" Type="http://schemas.openxmlformats.org/officeDocument/2006/relationships/slideLayout"/><Relationship Id="rId5" Target="../media/image11.jpeg" Type="http://schemas.openxmlformats.org/officeDocument/2006/relationships/image"/><Relationship Id="rId4" Target="../media/image10.jpeg" Type="http://schemas.openxmlformats.org/officeDocument/2006/relationships/image"/></Relationships>
</file>

<file path=ppt/slides/_rels/slide6.xml.rels><?xml version="1.0" encoding="UTF-8" standalone="yes" ?><Relationships xmlns="http://schemas.openxmlformats.org/package/2006/relationships"><Relationship Id="rId3" Target="../media/image12.jpeg" Type="http://schemas.openxmlformats.org/officeDocument/2006/relationships/image"/><Relationship Id="rId2" Target="../notesSlides/notesSlide6.xml" Type="http://schemas.openxmlformats.org/officeDocument/2006/relationships/notesSlide"/><Relationship Id="rId1" Target="../slideLayouts/slideLayout3.xml" Type="http://schemas.openxmlformats.org/officeDocument/2006/relationships/slideLayout"/></Relationships>
</file>

<file path=ppt/slides/_rels/slide7.xml.rels><?xml version="1.0" encoding="UTF-8" standalone="yes" ?><Relationships xmlns="http://schemas.openxmlformats.org/package/2006/relationships"><Relationship Id="rId3" Target="../media/image13.jpg" Type="http://schemas.openxmlformats.org/officeDocument/2006/relationships/image"/><Relationship Id="rId2" Target="../notesSlides/notesSlide7.xml" Type="http://schemas.openxmlformats.org/officeDocument/2006/relationships/notesSlide"/><Relationship Id="rId1" Target="../slideLayouts/slideLayout3.xml" Type="http://schemas.openxmlformats.org/officeDocument/2006/relationships/slideLayout"/><Relationship Id="rId4" Target="../media/image14.jpeg" Type="http://schemas.openxmlformats.org/officeDocument/2006/relationships/image"/></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38751"/>
          </a:xfrm>
          <a:prstGeom prst="rect">
            <a:avLst/>
          </a:prstGeom>
          <a:noFill/>
          <a:ln>
            <a:noFill/>
          </a:ln>
        </p:spPr>
      </p:pic>
      <p:sp>
        <p:nvSpPr>
          <p:cNvPr id="55" name="Google Shape;55;p13"/>
          <p:cNvSpPr txBox="1">
            <a:spLocks noGrp="1"/>
          </p:cNvSpPr>
          <p:nvPr>
            <p:ph type="ctrTitle"/>
          </p:nvPr>
        </p:nvSpPr>
        <p:spPr>
          <a:xfrm>
            <a:off x="-331525" y="360050"/>
            <a:ext cx="7600800" cy="82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sz="6500">
                <a:solidFill>
                  <a:srgbClr val="A64D79"/>
                </a:solidFill>
                <a:latin typeface="Pacifico"/>
                <a:ea typeface="Pacifico"/>
                <a:cs typeface="Pacifico"/>
                <a:sym typeface="Pacifico"/>
              </a:rPr>
              <a:t>Szkocja - Scotland</a:t>
            </a:r>
            <a:endParaRPr sz="6500">
              <a:solidFill>
                <a:srgbClr val="A64D79"/>
              </a:solidFill>
              <a:latin typeface="Pacifico"/>
              <a:ea typeface="Pacifico"/>
              <a:cs typeface="Pacifico"/>
              <a:sym typeface="Pacifico"/>
            </a:endParaRPr>
          </a:p>
        </p:txBody>
      </p:sp>
      <p:sp>
        <p:nvSpPr>
          <p:cNvPr id="56" name="Google Shape;56;p13"/>
          <p:cNvSpPr txBox="1">
            <a:spLocks noGrp="1"/>
          </p:cNvSpPr>
          <p:nvPr>
            <p:ph type="subTitle" idx="1"/>
          </p:nvPr>
        </p:nvSpPr>
        <p:spPr>
          <a:xfrm>
            <a:off x="5830925" y="984825"/>
            <a:ext cx="3120300" cy="4114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311700" y="146250"/>
            <a:ext cx="8520600" cy="77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3720" b="1">
                <a:latin typeface="Pacifico"/>
                <a:ea typeface="Pacifico"/>
                <a:cs typeface="Pacifico"/>
                <a:sym typeface="Pacifico"/>
              </a:rPr>
              <a:t>Edynburg</a:t>
            </a:r>
            <a:endParaRPr sz="3720" b="1">
              <a:latin typeface="Pacifico"/>
              <a:ea typeface="Pacifico"/>
              <a:cs typeface="Pacifico"/>
              <a:sym typeface="Pacifico"/>
            </a:endParaRPr>
          </a:p>
        </p:txBody>
      </p:sp>
      <p:sp>
        <p:nvSpPr>
          <p:cNvPr id="129" name="Google Shape;129;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0" name="Google Shape;130;p22"/>
          <p:cNvPicPr preferRelativeResize="0"/>
          <p:nvPr/>
        </p:nvPicPr>
        <p:blipFill>
          <a:blip r:embed="rId3">
            <a:alphaModFix/>
          </a:blip>
          <a:stretch>
            <a:fillRect/>
          </a:stretch>
        </p:blipFill>
        <p:spPr>
          <a:xfrm>
            <a:off x="111850" y="965325"/>
            <a:ext cx="8874127" cy="4109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6" name="Google Shape;13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7" name="Google Shape;137;p23"/>
          <p:cNvPicPr preferRelativeResize="0"/>
          <p:nvPr/>
        </p:nvPicPr>
        <p:blipFill>
          <a:blip r:embed="rId3">
            <a:alphaModFix/>
          </a:blip>
          <a:stretch>
            <a:fillRect/>
          </a:stretch>
        </p:blipFill>
        <p:spPr>
          <a:xfrm>
            <a:off x="1043350" y="0"/>
            <a:ext cx="6849850" cy="4568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584462" y="136500"/>
            <a:ext cx="7659713" cy="6640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1"/>
              </a:buClr>
              <a:buSzPts val="990"/>
              <a:buFont typeface="Arial"/>
              <a:buNone/>
            </a:pPr>
            <a:r>
              <a:rPr lang="pl" b="1" i="1" dirty="0">
                <a:solidFill>
                  <a:srgbClr val="351C75"/>
                </a:solidFill>
                <a:latin typeface="Pacifico"/>
                <a:ea typeface="Pacifico"/>
                <a:cs typeface="Pacifico"/>
                <a:sym typeface="Pacifico"/>
              </a:rPr>
              <a:t>Muzeum Szkockie (Museum of Scotland)</a:t>
            </a:r>
            <a:endParaRPr b="1" i="1" dirty="0">
              <a:solidFill>
                <a:srgbClr val="351C75"/>
              </a:solidFill>
              <a:latin typeface="Pacifico"/>
              <a:ea typeface="Pacifico"/>
              <a:cs typeface="Pacifico"/>
              <a:sym typeface="Pacifico"/>
            </a:endParaRPr>
          </a:p>
          <a:p>
            <a:pPr marL="0" lvl="0" indent="0" algn="l" rtl="0">
              <a:spcBef>
                <a:spcPts val="1800"/>
              </a:spcBef>
              <a:spcAft>
                <a:spcPts val="0"/>
              </a:spcAft>
              <a:buSzPts val="990"/>
              <a:buNone/>
            </a:pPr>
            <a:endParaRPr sz="2720" dirty="0"/>
          </a:p>
        </p:txBody>
      </p:sp>
      <p:sp>
        <p:nvSpPr>
          <p:cNvPr id="143" name="Google Shape;143;p24"/>
          <p:cNvSpPr txBox="1">
            <a:spLocks noGrp="1"/>
          </p:cNvSpPr>
          <p:nvPr>
            <p:ph type="body" idx="1"/>
          </p:nvPr>
        </p:nvSpPr>
        <p:spPr>
          <a:xfrm>
            <a:off x="6060075" y="755675"/>
            <a:ext cx="2998200" cy="4236900"/>
          </a:xfrm>
          <a:prstGeom prst="rect">
            <a:avLst/>
          </a:prstGeom>
        </p:spPr>
        <p:txBody>
          <a:bodyPr spcFirstLastPara="1" wrap="square" lIns="91425" tIns="91425" rIns="91425" bIns="91425" anchor="t" anchorCtr="0">
            <a:normAutofit fontScale="55000" lnSpcReduction="10000"/>
          </a:bodyPr>
          <a:lstStyle/>
          <a:p>
            <a:pPr marL="0" lvl="0" indent="0" algn="l" rtl="0">
              <a:spcBef>
                <a:spcPts val="1800"/>
              </a:spcBef>
              <a:spcAft>
                <a:spcPts val="0"/>
              </a:spcAft>
              <a:buClr>
                <a:schemeClr val="dk1"/>
              </a:buClr>
              <a:buSzPct val="61111"/>
              <a:buFont typeface="Arial"/>
              <a:buNone/>
            </a:pPr>
            <a:r>
              <a:rPr lang="pl"/>
              <a:t>Największe i najciekawsze muzeum w Edynburgu. Bardzo nastawione na najmłodszych zwiedzających. W zasadzie w każdej sali jest „coś” dla dzieci – czy to multimedialne puzzle, czy gra zręcznościowa, czy np. sierści zwierząt do dotknięcia. </a:t>
            </a:r>
            <a:endParaRPr/>
          </a:p>
          <a:p>
            <a:pPr marL="0" lvl="0" indent="0" algn="l" rtl="0">
              <a:spcBef>
                <a:spcPts val="1800"/>
              </a:spcBef>
              <a:spcAft>
                <a:spcPts val="0"/>
              </a:spcAft>
              <a:buClr>
                <a:schemeClr val="dk1"/>
              </a:buClr>
              <a:buSzPct val="61111"/>
              <a:buFont typeface="Arial"/>
              <a:buNone/>
            </a:pPr>
            <a:r>
              <a:rPr lang="pl"/>
              <a:t>Dzieci zachwycają się też wypchanymi zwierzętami - mogą zobaczyć jak wyglądają te, których nie mogą zobaczyć na żywo, ponadto, spędzają dużo czasu w sali z minerałami (część minerałów można dotykać). </a:t>
            </a:r>
            <a:endParaRPr/>
          </a:p>
          <a:p>
            <a:pPr marL="0" lvl="0" indent="0" algn="l" rtl="0">
              <a:spcBef>
                <a:spcPts val="1800"/>
              </a:spcBef>
              <a:spcAft>
                <a:spcPts val="0"/>
              </a:spcAft>
              <a:buClr>
                <a:schemeClr val="dk1"/>
              </a:buClr>
              <a:buSzPct val="61111"/>
              <a:buFont typeface="Arial"/>
              <a:buNone/>
            </a:pPr>
            <a:r>
              <a:rPr lang="pl"/>
              <a:t>Absolutną rewelacją jest dla dzieci pokój zabaw edukacyjnych. W zasadzie można siedzieć tylko tam (muzeum jest darmowe!). </a:t>
            </a:r>
            <a:endParaRPr/>
          </a:p>
          <a:p>
            <a:pPr marL="0" lvl="0" indent="0" algn="l" rtl="0">
              <a:spcBef>
                <a:spcPts val="1800"/>
              </a:spcBef>
              <a:spcAft>
                <a:spcPts val="0"/>
              </a:spcAft>
              <a:buClr>
                <a:schemeClr val="dk1"/>
              </a:buClr>
              <a:buSzPct val="61111"/>
              <a:buFont typeface="Arial"/>
              <a:buNone/>
            </a:pPr>
            <a:r>
              <a:rPr lang="pl"/>
              <a:t>Rodziny z dziećmi w muzealnych korytarzach czują się bardzo swobodnie. Np. organizują sobie pikniki… Tę ich swobodę dobrze byłoby przenieść do naszych muzeów!</a:t>
            </a:r>
            <a:endParaRPr/>
          </a:p>
          <a:p>
            <a:pPr marL="0" lvl="0" indent="0" algn="l" rtl="0">
              <a:spcBef>
                <a:spcPts val="1800"/>
              </a:spcBef>
              <a:spcAft>
                <a:spcPts val="1200"/>
              </a:spcAft>
              <a:buNone/>
            </a:pPr>
            <a:endParaRPr/>
          </a:p>
        </p:txBody>
      </p:sp>
      <p:sp>
        <p:nvSpPr>
          <p:cNvPr id="144" name="Google Shape;144;p24"/>
          <p:cNvSpPr txBox="1"/>
          <p:nvPr/>
        </p:nvSpPr>
        <p:spPr>
          <a:xfrm>
            <a:off x="1550375" y="1755125"/>
            <a:ext cx="2808300" cy="32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5" name="Google Shape;145;p24"/>
          <p:cNvSpPr txBox="1"/>
          <p:nvPr/>
        </p:nvSpPr>
        <p:spPr>
          <a:xfrm>
            <a:off x="3173850" y="2973975"/>
            <a:ext cx="2808300" cy="32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6" name="Google Shape;146;p24"/>
          <p:cNvSpPr txBox="1"/>
          <p:nvPr/>
        </p:nvSpPr>
        <p:spPr>
          <a:xfrm>
            <a:off x="1565000" y="2145150"/>
            <a:ext cx="2808300" cy="32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47" name="Google Shape;147;p24"/>
          <p:cNvPicPr preferRelativeResize="0"/>
          <p:nvPr/>
        </p:nvPicPr>
        <p:blipFill>
          <a:blip r:embed="rId3">
            <a:alphaModFix/>
          </a:blip>
          <a:stretch>
            <a:fillRect/>
          </a:stretch>
        </p:blipFill>
        <p:spPr>
          <a:xfrm>
            <a:off x="162150" y="890833"/>
            <a:ext cx="3594999" cy="2146518"/>
          </a:xfrm>
          <a:prstGeom prst="rect">
            <a:avLst/>
          </a:prstGeom>
          <a:noFill/>
          <a:ln>
            <a:noFill/>
          </a:ln>
        </p:spPr>
      </p:pic>
      <p:sp>
        <p:nvSpPr>
          <p:cNvPr id="148" name="Google Shape;148;p24"/>
          <p:cNvSpPr txBox="1"/>
          <p:nvPr/>
        </p:nvSpPr>
        <p:spPr>
          <a:xfrm>
            <a:off x="2486425" y="1755125"/>
            <a:ext cx="2808300" cy="32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49" name="Google Shape;149;p24"/>
          <p:cNvPicPr preferRelativeResize="0"/>
          <p:nvPr/>
        </p:nvPicPr>
        <p:blipFill>
          <a:blip r:embed="rId4">
            <a:alphaModFix/>
          </a:blip>
          <a:stretch>
            <a:fillRect/>
          </a:stretch>
        </p:blipFill>
        <p:spPr>
          <a:xfrm>
            <a:off x="3879650" y="933254"/>
            <a:ext cx="2102500" cy="1442930"/>
          </a:xfrm>
          <a:prstGeom prst="rect">
            <a:avLst/>
          </a:prstGeom>
          <a:noFill/>
          <a:ln>
            <a:noFill/>
          </a:ln>
        </p:spPr>
      </p:pic>
      <p:pic>
        <p:nvPicPr>
          <p:cNvPr id="150" name="Google Shape;150;p24"/>
          <p:cNvPicPr preferRelativeResize="0"/>
          <p:nvPr/>
        </p:nvPicPr>
        <p:blipFill>
          <a:blip r:embed="rId5">
            <a:alphaModFix/>
          </a:blip>
          <a:stretch>
            <a:fillRect/>
          </a:stretch>
        </p:blipFill>
        <p:spPr>
          <a:xfrm>
            <a:off x="3893151" y="2571750"/>
            <a:ext cx="2102500" cy="2274600"/>
          </a:xfrm>
          <a:prstGeom prst="rect">
            <a:avLst/>
          </a:prstGeom>
          <a:noFill/>
          <a:ln>
            <a:noFill/>
          </a:ln>
        </p:spPr>
      </p:pic>
      <p:pic>
        <p:nvPicPr>
          <p:cNvPr id="151" name="Google Shape;151;p24"/>
          <p:cNvPicPr preferRelativeResize="0"/>
          <p:nvPr/>
        </p:nvPicPr>
        <p:blipFill>
          <a:blip r:embed="rId6">
            <a:alphaModFix/>
          </a:blip>
          <a:stretch>
            <a:fillRect/>
          </a:stretch>
        </p:blipFill>
        <p:spPr>
          <a:xfrm>
            <a:off x="162150" y="3085268"/>
            <a:ext cx="2998199" cy="199410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160875" y="87750"/>
            <a:ext cx="8671500" cy="78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pl" sz="3720" b="1" i="1">
                <a:solidFill>
                  <a:srgbClr val="0B5394"/>
                </a:solidFill>
                <a:latin typeface="Pacifico"/>
                <a:ea typeface="Pacifico"/>
                <a:cs typeface="Pacifico"/>
                <a:sym typeface="Pacifico"/>
              </a:rPr>
              <a:t>Piesek Bobby</a:t>
            </a:r>
            <a:endParaRPr sz="3720" b="1" i="1">
              <a:solidFill>
                <a:srgbClr val="0B5394"/>
              </a:solidFill>
              <a:latin typeface="Pacifico"/>
              <a:ea typeface="Pacifico"/>
              <a:cs typeface="Pacifico"/>
              <a:sym typeface="Pacifico"/>
            </a:endParaRPr>
          </a:p>
        </p:txBody>
      </p:sp>
      <p:sp>
        <p:nvSpPr>
          <p:cNvPr id="157" name="Google Shape;157;p25"/>
          <p:cNvSpPr txBox="1">
            <a:spLocks noGrp="1"/>
          </p:cNvSpPr>
          <p:nvPr>
            <p:ph type="body" idx="1"/>
          </p:nvPr>
        </p:nvSpPr>
        <p:spPr>
          <a:xfrm>
            <a:off x="248650" y="872850"/>
            <a:ext cx="2705700" cy="3846600"/>
          </a:xfrm>
          <a:prstGeom prst="rect">
            <a:avLst/>
          </a:prstGeom>
        </p:spPr>
        <p:txBody>
          <a:bodyPr spcFirstLastPara="1" wrap="square" lIns="91425" tIns="91425" rIns="91425" bIns="91425" anchor="t" anchorCtr="0">
            <a:noAutofit/>
          </a:bodyPr>
          <a:lstStyle/>
          <a:p>
            <a:pPr marL="0" lvl="0" indent="0" algn="l" rtl="0">
              <a:lnSpc>
                <a:spcPct val="105000"/>
              </a:lnSpc>
              <a:spcBef>
                <a:spcPts val="1800"/>
              </a:spcBef>
              <a:spcAft>
                <a:spcPts val="0"/>
              </a:spcAft>
              <a:buClr>
                <a:schemeClr val="dk1"/>
              </a:buClr>
              <a:buSzPts val="1018"/>
              <a:buFont typeface="Arial"/>
              <a:buNone/>
            </a:pPr>
            <a:r>
              <a:rPr lang="pl" sz="1148">
                <a:solidFill>
                  <a:srgbClr val="444444"/>
                </a:solidFill>
                <a:highlight>
                  <a:srgbClr val="FFFFFF"/>
                </a:highlight>
              </a:rPr>
              <a:t>Mały czworonożny bohater! Wierny towarzysz życia, który po śmierci swojego pana równie wiernie siedział przy jego mogile. I to nie tydzień czy dwa, a prawie 14 lat! Sam Bobby został pochowany bardzo blisko swojego pana, przy bramie cmentarza. Historia wydarzyła się w połowie XIX w., ale do dziś jest opowiadana. </a:t>
            </a:r>
            <a:endParaRPr sz="1148">
              <a:solidFill>
                <a:srgbClr val="444444"/>
              </a:solidFill>
              <a:highlight>
                <a:srgbClr val="FFFFFF"/>
              </a:highlight>
            </a:endParaRPr>
          </a:p>
          <a:p>
            <a:pPr marL="0" lvl="0" indent="0" algn="l" rtl="0">
              <a:lnSpc>
                <a:spcPct val="105000"/>
              </a:lnSpc>
              <a:spcBef>
                <a:spcPts val="1800"/>
              </a:spcBef>
              <a:spcAft>
                <a:spcPts val="0"/>
              </a:spcAft>
              <a:buClr>
                <a:schemeClr val="dk1"/>
              </a:buClr>
              <a:buSzPts val="1018"/>
              <a:buFont typeface="Arial"/>
              <a:buNone/>
            </a:pPr>
            <a:r>
              <a:rPr lang="pl" sz="1148">
                <a:solidFill>
                  <a:srgbClr val="444444"/>
                </a:solidFill>
                <a:highlight>
                  <a:srgbClr val="FFFFFF"/>
                </a:highlight>
              </a:rPr>
              <a:t>Szkoci zrobili z niej prawdziwą atrakcję turystyczną – cała ulica jest Bobbiego – jest pomnik Bobbiego, restauracja jego imienia, sklepy, gdzie można kupić pluszowe pieski i magnesy na lodówkę z pieskiem Bobbym, Bobby wychyla się z co drugiej pocztówki z Edynburga…. </a:t>
            </a:r>
            <a:endParaRPr sz="1148">
              <a:solidFill>
                <a:srgbClr val="444444"/>
              </a:solidFill>
              <a:highlight>
                <a:srgbClr val="FFFFFF"/>
              </a:highlight>
            </a:endParaRPr>
          </a:p>
          <a:p>
            <a:pPr marL="0" lvl="0" indent="0" algn="l" rtl="0">
              <a:lnSpc>
                <a:spcPct val="105000"/>
              </a:lnSpc>
              <a:spcBef>
                <a:spcPts val="1800"/>
              </a:spcBef>
              <a:spcAft>
                <a:spcPts val="1200"/>
              </a:spcAft>
              <a:buSzPts val="1018"/>
              <a:buNone/>
            </a:pPr>
            <a:endParaRPr sz="1665"/>
          </a:p>
        </p:txBody>
      </p:sp>
      <p:sp>
        <p:nvSpPr>
          <p:cNvPr id="158" name="Google Shape;158;p25"/>
          <p:cNvSpPr txBox="1"/>
          <p:nvPr/>
        </p:nvSpPr>
        <p:spPr>
          <a:xfrm>
            <a:off x="4743725" y="2154900"/>
            <a:ext cx="2808300" cy="32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59" name="Google Shape;159;p25"/>
          <p:cNvPicPr preferRelativeResize="0"/>
          <p:nvPr/>
        </p:nvPicPr>
        <p:blipFill>
          <a:blip r:embed="rId3">
            <a:alphaModFix/>
          </a:blip>
          <a:stretch>
            <a:fillRect/>
          </a:stretch>
        </p:blipFill>
        <p:spPr>
          <a:xfrm>
            <a:off x="3021775" y="387075"/>
            <a:ext cx="2906537" cy="4354899"/>
          </a:xfrm>
          <a:prstGeom prst="rect">
            <a:avLst/>
          </a:prstGeom>
          <a:noFill/>
          <a:ln>
            <a:noFill/>
          </a:ln>
        </p:spPr>
      </p:pic>
      <p:pic>
        <p:nvPicPr>
          <p:cNvPr id="160" name="Google Shape;160;p25"/>
          <p:cNvPicPr preferRelativeResize="0"/>
          <p:nvPr/>
        </p:nvPicPr>
        <p:blipFill>
          <a:blip r:embed="rId4">
            <a:alphaModFix/>
          </a:blip>
          <a:stretch>
            <a:fillRect/>
          </a:stretch>
        </p:blipFill>
        <p:spPr>
          <a:xfrm>
            <a:off x="5944800" y="387075"/>
            <a:ext cx="3113150" cy="2143225"/>
          </a:xfrm>
          <a:prstGeom prst="rect">
            <a:avLst/>
          </a:prstGeom>
          <a:noFill/>
          <a:ln>
            <a:noFill/>
          </a:ln>
        </p:spPr>
      </p:pic>
      <p:pic>
        <p:nvPicPr>
          <p:cNvPr id="161" name="Google Shape;161;p25"/>
          <p:cNvPicPr preferRelativeResize="0"/>
          <p:nvPr/>
        </p:nvPicPr>
        <p:blipFill>
          <a:blip r:embed="rId5">
            <a:alphaModFix/>
          </a:blip>
          <a:stretch>
            <a:fillRect/>
          </a:stretch>
        </p:blipFill>
        <p:spPr>
          <a:xfrm>
            <a:off x="5944800" y="2571750"/>
            <a:ext cx="3113150" cy="2170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2744825" y="126750"/>
            <a:ext cx="3169200" cy="10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3700" b="1" i="1">
                <a:solidFill>
                  <a:srgbClr val="1155CC"/>
                </a:solidFill>
                <a:latin typeface="Pacifico"/>
                <a:ea typeface="Pacifico"/>
                <a:cs typeface="Pacifico"/>
                <a:sym typeface="Pacifico"/>
              </a:rPr>
              <a:t>Kilt - </a:t>
            </a:r>
            <a:endParaRPr sz="3700" b="1" i="1">
              <a:solidFill>
                <a:srgbClr val="1155CC"/>
              </a:solidFill>
              <a:latin typeface="Pacifico"/>
              <a:ea typeface="Pacifico"/>
              <a:cs typeface="Pacifico"/>
              <a:sym typeface="Pacifico"/>
            </a:endParaRPr>
          </a:p>
          <a:p>
            <a:pPr marL="0" lvl="0" indent="0" algn="l" rtl="0">
              <a:spcBef>
                <a:spcPts val="0"/>
              </a:spcBef>
              <a:spcAft>
                <a:spcPts val="0"/>
              </a:spcAft>
              <a:buNone/>
            </a:pPr>
            <a:r>
              <a:rPr lang="pl" sz="2200" b="1" i="1">
                <a:solidFill>
                  <a:srgbClr val="1155CC"/>
                </a:solidFill>
                <a:highlight>
                  <a:srgbClr val="FFFFFF"/>
                </a:highlight>
                <a:latin typeface="Pacifico"/>
                <a:ea typeface="Pacifico"/>
                <a:cs typeface="Pacifico"/>
                <a:sym typeface="Pacifico"/>
              </a:rPr>
              <a:t>narodowy strój </a:t>
            </a:r>
            <a:r>
              <a:rPr lang="pl" sz="2200" b="1" i="1">
                <a:solidFill>
                  <a:srgbClr val="1155CC"/>
                </a:solidFill>
                <a:highlight>
                  <a:srgbClr val="FFFFFF"/>
                </a:highlight>
                <a:uFill>
                  <a:noFill/>
                </a:uFill>
                <a:latin typeface="Pacifico"/>
                <a:ea typeface="Pacifico"/>
                <a:cs typeface="Pacifico"/>
                <a:sym typeface="Pacifico"/>
                <a:hlinkClick r:id="rId3">
                  <a:extLst>
                    <a:ext uri="{A12FA001-AC4F-418D-AE19-62706E023703}">
                      <ahyp:hlinkClr xmlns:ahyp="http://schemas.microsoft.com/office/drawing/2018/hyperlinkcolor" val="tx"/>
                    </a:ext>
                  </a:extLst>
                </a:hlinkClick>
              </a:rPr>
              <a:t>szkocki</a:t>
            </a:r>
            <a:endParaRPr sz="4100" b="1" i="1">
              <a:solidFill>
                <a:srgbClr val="1155CC"/>
              </a:solidFill>
              <a:latin typeface="Pacifico"/>
              <a:ea typeface="Pacifico"/>
              <a:cs typeface="Pacifico"/>
              <a:sym typeface="Pacifico"/>
            </a:endParaRPr>
          </a:p>
        </p:txBody>
      </p:sp>
      <p:sp>
        <p:nvSpPr>
          <p:cNvPr id="167" name="Google Shape;167;p26"/>
          <p:cNvSpPr txBox="1">
            <a:spLocks noGrp="1"/>
          </p:cNvSpPr>
          <p:nvPr>
            <p:ph type="body" idx="1"/>
          </p:nvPr>
        </p:nvSpPr>
        <p:spPr>
          <a:xfrm>
            <a:off x="2849900" y="1241150"/>
            <a:ext cx="3064200" cy="3825600"/>
          </a:xfrm>
          <a:prstGeom prst="rect">
            <a:avLst/>
          </a:prstGeom>
        </p:spPr>
        <p:txBody>
          <a:bodyPr spcFirstLastPara="1" wrap="square" lIns="91425" tIns="91425" rIns="91425" bIns="91425" anchor="t" anchorCtr="0">
            <a:normAutofit fontScale="85000"/>
          </a:bodyPr>
          <a:lstStyle/>
          <a:p>
            <a:pPr marL="0" lvl="0" indent="0" algn="l" rtl="0">
              <a:spcBef>
                <a:spcPts val="0"/>
              </a:spcBef>
              <a:spcAft>
                <a:spcPts val="0"/>
              </a:spcAft>
              <a:buNone/>
            </a:pPr>
            <a:r>
              <a:rPr lang="pl" sz="1600" b="1">
                <a:solidFill>
                  <a:srgbClr val="202122"/>
                </a:solidFill>
                <a:highlight>
                  <a:srgbClr val="FFFFFF"/>
                </a:highlight>
              </a:rPr>
              <a:t>Kilt</a:t>
            </a:r>
            <a:r>
              <a:rPr lang="pl" sz="1600">
                <a:solidFill>
                  <a:srgbClr val="202122"/>
                </a:solidFill>
                <a:highlight>
                  <a:srgbClr val="FFFFFF"/>
                </a:highlight>
              </a:rPr>
              <a:t> – narodowy strój </a:t>
            </a:r>
            <a:r>
              <a:rPr lang="pl" sz="1600">
                <a:solidFill>
                  <a:srgbClr val="0645AD"/>
                </a:solidFill>
                <a:highlight>
                  <a:srgbClr val="FFFFFF"/>
                </a:highlight>
                <a:uFill>
                  <a:noFill/>
                </a:uFill>
                <a:hlinkClick r:id="rId3">
                  <a:extLst>
                    <a:ext uri="{A12FA001-AC4F-418D-AE19-62706E023703}">
                      <ahyp:hlinkClr xmlns:ahyp="http://schemas.microsoft.com/office/drawing/2018/hyperlinkcolor" val="tx"/>
                    </a:ext>
                  </a:extLst>
                </a:hlinkClick>
              </a:rPr>
              <a:t>szkocki</a:t>
            </a:r>
            <a:r>
              <a:rPr lang="pl" sz="1600">
                <a:solidFill>
                  <a:srgbClr val="202122"/>
                </a:solidFill>
                <a:highlight>
                  <a:srgbClr val="FFFFFF"/>
                </a:highlight>
              </a:rPr>
              <a:t>. Jest to </a:t>
            </a:r>
            <a:r>
              <a:rPr lang="pl" sz="1600">
                <a:solidFill>
                  <a:srgbClr val="0645AD"/>
                </a:solidFill>
                <a:highlight>
                  <a:srgbClr val="FFFFFF"/>
                </a:highlight>
                <a:uFill>
                  <a:noFill/>
                </a:uFill>
                <a:hlinkClick r:id="rId4">
                  <a:extLst>
                    <a:ext uri="{A12FA001-AC4F-418D-AE19-62706E023703}">
                      <ahyp:hlinkClr xmlns:ahyp="http://schemas.microsoft.com/office/drawing/2018/hyperlinkcolor" val="tx"/>
                    </a:ext>
                  </a:extLst>
                </a:hlinkClick>
              </a:rPr>
              <a:t>spódnica</a:t>
            </a:r>
            <a:r>
              <a:rPr lang="pl" sz="1600">
                <a:solidFill>
                  <a:srgbClr val="202122"/>
                </a:solidFill>
                <a:highlight>
                  <a:srgbClr val="FFFFFF"/>
                </a:highlight>
              </a:rPr>
              <a:t> zrobiona z </a:t>
            </a:r>
            <a:r>
              <a:rPr lang="pl" sz="1600">
                <a:solidFill>
                  <a:srgbClr val="0645AD"/>
                </a:solidFill>
                <a:highlight>
                  <a:srgbClr val="FFFFFF"/>
                </a:highlight>
                <a:uFill>
                  <a:noFill/>
                </a:uFill>
                <a:hlinkClick r:id="rId5">
                  <a:extLst>
                    <a:ext uri="{A12FA001-AC4F-418D-AE19-62706E023703}">
                      <ahyp:hlinkClr xmlns:ahyp="http://schemas.microsoft.com/office/drawing/2018/hyperlinkcolor" val="tx"/>
                    </a:ext>
                  </a:extLst>
                </a:hlinkClick>
              </a:rPr>
              <a:t>tartanu</a:t>
            </a:r>
            <a:r>
              <a:rPr lang="pl" sz="1600">
                <a:solidFill>
                  <a:srgbClr val="202122"/>
                </a:solidFill>
                <a:highlight>
                  <a:srgbClr val="FFFFFF"/>
                </a:highlight>
              </a:rPr>
              <a:t>, czyli materiału w kraciasty wzór. </a:t>
            </a:r>
            <a:r>
              <a:rPr lang="pl" sz="1600" b="1">
                <a:solidFill>
                  <a:srgbClr val="202122"/>
                </a:solidFill>
                <a:highlight>
                  <a:srgbClr val="FFFFFF"/>
                </a:highlight>
              </a:rPr>
              <a:t>Kilt</a:t>
            </a:r>
            <a:r>
              <a:rPr lang="pl" sz="1600">
                <a:solidFill>
                  <a:srgbClr val="202122"/>
                </a:solidFill>
                <a:highlight>
                  <a:srgbClr val="FFFFFF"/>
                </a:highlight>
              </a:rPr>
              <a:t> szyje się z pasa materiału o bardzo dużej szerokości, który poddaje się plisowaniu (czyli robi zakładki) i składa na fason </a:t>
            </a:r>
            <a:r>
              <a:rPr lang="pl" sz="1600">
                <a:solidFill>
                  <a:schemeClr val="dk1"/>
                </a:solidFill>
                <a:highlight>
                  <a:srgbClr val="FFFFFF"/>
                </a:highlight>
                <a:uFill>
                  <a:noFill/>
                </a:uFill>
                <a:hlinkClick r:id="rId4">
                  <a:extLst>
                    <a:ext uri="{A12FA001-AC4F-418D-AE19-62706E023703}">
                      <ahyp:hlinkClr xmlns:ahyp="http://schemas.microsoft.com/office/drawing/2018/hyperlinkcolor" val="tx"/>
                    </a:ext>
                  </a:extLst>
                </a:hlinkClick>
              </a:rPr>
              <a:t>spódnicy</a:t>
            </a:r>
            <a:r>
              <a:rPr lang="pl" sz="1600">
                <a:solidFill>
                  <a:schemeClr val="dk1"/>
                </a:solidFill>
                <a:highlight>
                  <a:srgbClr val="FFFFFF"/>
                </a:highlight>
              </a:rPr>
              <a:t> </a:t>
            </a:r>
            <a:r>
              <a:rPr lang="pl" sz="1600">
                <a:solidFill>
                  <a:srgbClr val="202122"/>
                </a:solidFill>
                <a:highlight>
                  <a:srgbClr val="FFFFFF"/>
                </a:highlight>
              </a:rPr>
              <a:t>kopertowej. </a:t>
            </a:r>
            <a:endParaRPr sz="1600">
              <a:solidFill>
                <a:srgbClr val="202122"/>
              </a:solidFill>
              <a:highlight>
                <a:srgbClr val="FFFFFF"/>
              </a:highlight>
            </a:endParaRPr>
          </a:p>
          <a:p>
            <a:pPr marL="0" lvl="0" indent="0" algn="l" rtl="0">
              <a:spcBef>
                <a:spcPts val="1200"/>
              </a:spcBef>
              <a:spcAft>
                <a:spcPts val="0"/>
              </a:spcAft>
              <a:buNone/>
            </a:pPr>
            <a:r>
              <a:rPr lang="pl" sz="1600">
                <a:solidFill>
                  <a:srgbClr val="202122"/>
                </a:solidFill>
                <a:highlight>
                  <a:srgbClr val="FFFFFF"/>
                </a:highlight>
              </a:rPr>
              <a:t>Każdy ze szkockich klanów (rodzina) posiada własny wzór tartanu. </a:t>
            </a:r>
            <a:endParaRPr sz="1600">
              <a:solidFill>
                <a:srgbClr val="202122"/>
              </a:solidFill>
              <a:highlight>
                <a:srgbClr val="FFFFFF"/>
              </a:highlight>
            </a:endParaRPr>
          </a:p>
          <a:p>
            <a:pPr marL="0" lvl="0" indent="0" algn="l" rtl="0">
              <a:spcBef>
                <a:spcPts val="1200"/>
              </a:spcBef>
              <a:spcAft>
                <a:spcPts val="1200"/>
              </a:spcAft>
              <a:buNone/>
            </a:pPr>
            <a:r>
              <a:rPr lang="pl" sz="1600">
                <a:solidFill>
                  <a:srgbClr val="202122"/>
                </a:solidFill>
                <a:highlight>
                  <a:srgbClr val="FFFFFF"/>
                </a:highlight>
              </a:rPr>
              <a:t>Kilt jest strojem odświętnym, mężczyźni zakładają kilt na ważne wydarzenia w swoim życiu (np. egzamin), a także podczas świąt i uroczystości rodzinnych (ślub). </a:t>
            </a:r>
            <a:endParaRPr/>
          </a:p>
        </p:txBody>
      </p:sp>
      <p:pic>
        <p:nvPicPr>
          <p:cNvPr id="168" name="Google Shape;168;p26"/>
          <p:cNvPicPr preferRelativeResize="0"/>
          <p:nvPr/>
        </p:nvPicPr>
        <p:blipFill>
          <a:blip r:embed="rId6">
            <a:alphaModFix/>
          </a:blip>
          <a:stretch>
            <a:fillRect/>
          </a:stretch>
        </p:blipFill>
        <p:spPr>
          <a:xfrm>
            <a:off x="6183354" y="363604"/>
            <a:ext cx="1325016" cy="1384042"/>
          </a:xfrm>
          <a:prstGeom prst="rect">
            <a:avLst/>
          </a:prstGeom>
          <a:noFill/>
          <a:ln>
            <a:noFill/>
          </a:ln>
        </p:spPr>
      </p:pic>
      <p:pic>
        <p:nvPicPr>
          <p:cNvPr id="169" name="Google Shape;169;p26"/>
          <p:cNvPicPr preferRelativeResize="0"/>
          <p:nvPr/>
        </p:nvPicPr>
        <p:blipFill rotWithShape="1">
          <a:blip r:embed="rId7">
            <a:alphaModFix/>
          </a:blip>
          <a:srcRect l="30743"/>
          <a:stretch/>
        </p:blipFill>
        <p:spPr>
          <a:xfrm>
            <a:off x="5970125" y="0"/>
            <a:ext cx="3149601" cy="2846725"/>
          </a:xfrm>
          <a:prstGeom prst="rect">
            <a:avLst/>
          </a:prstGeom>
          <a:noFill/>
          <a:ln>
            <a:noFill/>
          </a:ln>
        </p:spPr>
      </p:pic>
      <p:pic>
        <p:nvPicPr>
          <p:cNvPr id="170" name="Google Shape;170;p26"/>
          <p:cNvPicPr preferRelativeResize="0"/>
          <p:nvPr/>
        </p:nvPicPr>
        <p:blipFill>
          <a:blip r:embed="rId8">
            <a:alphaModFix/>
          </a:blip>
          <a:stretch>
            <a:fillRect/>
          </a:stretch>
        </p:blipFill>
        <p:spPr>
          <a:xfrm>
            <a:off x="5970125" y="2979900"/>
            <a:ext cx="3122424" cy="2086825"/>
          </a:xfrm>
          <a:prstGeom prst="rect">
            <a:avLst/>
          </a:prstGeom>
          <a:noFill/>
          <a:ln>
            <a:noFill/>
          </a:ln>
        </p:spPr>
      </p:pic>
      <p:pic>
        <p:nvPicPr>
          <p:cNvPr id="171" name="Google Shape;171;p26"/>
          <p:cNvPicPr preferRelativeResize="0"/>
          <p:nvPr/>
        </p:nvPicPr>
        <p:blipFill>
          <a:blip r:embed="rId6">
            <a:alphaModFix/>
          </a:blip>
          <a:stretch>
            <a:fillRect/>
          </a:stretch>
        </p:blipFill>
        <p:spPr>
          <a:xfrm>
            <a:off x="229150" y="1845100"/>
            <a:ext cx="2371350" cy="3064375"/>
          </a:xfrm>
          <a:prstGeom prst="rect">
            <a:avLst/>
          </a:prstGeom>
          <a:noFill/>
          <a:ln>
            <a:noFill/>
          </a:ln>
        </p:spPr>
      </p:pic>
      <p:pic>
        <p:nvPicPr>
          <p:cNvPr id="172" name="Google Shape;172;p26"/>
          <p:cNvPicPr preferRelativeResize="0"/>
          <p:nvPr/>
        </p:nvPicPr>
        <p:blipFill>
          <a:blip r:embed="rId9">
            <a:alphaModFix/>
          </a:blip>
          <a:stretch>
            <a:fillRect/>
          </a:stretch>
        </p:blipFill>
        <p:spPr>
          <a:xfrm>
            <a:off x="229150" y="162581"/>
            <a:ext cx="2371350" cy="13951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170625" y="165750"/>
            <a:ext cx="4426800" cy="115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4300" b="1" i="1">
                <a:solidFill>
                  <a:srgbClr val="990000"/>
                </a:solidFill>
                <a:latin typeface="Pacifico"/>
                <a:ea typeface="Pacifico"/>
                <a:cs typeface="Pacifico"/>
                <a:sym typeface="Pacifico"/>
              </a:rPr>
              <a:t>Dudy szkockie </a:t>
            </a:r>
            <a:endParaRPr sz="4300" b="1" i="1">
              <a:solidFill>
                <a:srgbClr val="990000"/>
              </a:solidFill>
              <a:latin typeface="Pacifico"/>
              <a:ea typeface="Pacifico"/>
              <a:cs typeface="Pacifico"/>
              <a:sym typeface="Pacifico"/>
            </a:endParaRPr>
          </a:p>
          <a:p>
            <a:pPr marL="0" lvl="0" indent="0" algn="l" rtl="0">
              <a:spcBef>
                <a:spcPts val="0"/>
              </a:spcBef>
              <a:spcAft>
                <a:spcPts val="0"/>
              </a:spcAft>
              <a:buNone/>
            </a:pPr>
            <a:endParaRPr sz="3500">
              <a:latin typeface="Pacifico"/>
              <a:ea typeface="Pacifico"/>
              <a:cs typeface="Pacifico"/>
              <a:sym typeface="Pacifico"/>
            </a:endParaRPr>
          </a:p>
        </p:txBody>
      </p:sp>
      <p:sp>
        <p:nvSpPr>
          <p:cNvPr id="178" name="Google Shape;178;p27"/>
          <p:cNvSpPr txBox="1">
            <a:spLocks noGrp="1"/>
          </p:cNvSpPr>
          <p:nvPr>
            <p:ph type="body" idx="1"/>
          </p:nvPr>
        </p:nvSpPr>
        <p:spPr>
          <a:xfrm rot="10800000" flipH="1">
            <a:off x="1711250" y="4451200"/>
            <a:ext cx="1838100" cy="1755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endParaRPr/>
          </a:p>
        </p:txBody>
      </p:sp>
      <p:pic>
        <p:nvPicPr>
          <p:cNvPr id="179" name="Google Shape;179;p27"/>
          <p:cNvPicPr preferRelativeResize="0"/>
          <p:nvPr/>
        </p:nvPicPr>
        <p:blipFill>
          <a:blip r:embed="rId3">
            <a:alphaModFix/>
          </a:blip>
          <a:stretch>
            <a:fillRect/>
          </a:stretch>
        </p:blipFill>
        <p:spPr>
          <a:xfrm>
            <a:off x="4218500" y="165750"/>
            <a:ext cx="4763224" cy="4763224"/>
          </a:xfrm>
          <a:prstGeom prst="rect">
            <a:avLst/>
          </a:prstGeom>
          <a:noFill/>
          <a:ln>
            <a:noFill/>
          </a:ln>
        </p:spPr>
      </p:pic>
      <p:pic>
        <p:nvPicPr>
          <p:cNvPr id="180" name="Google Shape;180;p27"/>
          <p:cNvPicPr preferRelativeResize="0"/>
          <p:nvPr/>
        </p:nvPicPr>
        <p:blipFill>
          <a:blip r:embed="rId4">
            <a:alphaModFix/>
          </a:blip>
          <a:stretch>
            <a:fillRect/>
          </a:stretch>
        </p:blipFill>
        <p:spPr>
          <a:xfrm>
            <a:off x="374250" y="1234800"/>
            <a:ext cx="3613801" cy="3450401"/>
          </a:xfrm>
          <a:prstGeom prst="rect">
            <a:avLst/>
          </a:prstGeom>
          <a:noFill/>
          <a:ln>
            <a:noFill/>
          </a:ln>
        </p:spPr>
      </p:pic>
      <p:sp>
        <p:nvSpPr>
          <p:cNvPr id="181" name="Google Shape;181;p27"/>
          <p:cNvSpPr txBox="1"/>
          <p:nvPr/>
        </p:nvSpPr>
        <p:spPr>
          <a:xfrm>
            <a:off x="311700" y="4236675"/>
            <a:ext cx="539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3520" b="1" i="1">
                <a:solidFill>
                  <a:srgbClr val="980000"/>
                </a:solidFill>
                <a:latin typeface="Pacifico"/>
                <a:ea typeface="Pacifico"/>
                <a:cs typeface="Pacifico"/>
                <a:sym typeface="Pacifico"/>
              </a:rPr>
              <a:t>Parada przed zawodami </a:t>
            </a:r>
            <a:endParaRPr sz="3520" b="1" i="1">
              <a:solidFill>
                <a:srgbClr val="980000"/>
              </a:solidFill>
              <a:latin typeface="Pacifico"/>
              <a:ea typeface="Pacifico"/>
              <a:cs typeface="Pacifico"/>
              <a:sym typeface="Pacifico"/>
            </a:endParaRPr>
          </a:p>
        </p:txBody>
      </p:sp>
      <p:sp>
        <p:nvSpPr>
          <p:cNvPr id="187" name="Google Shape;187;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8" name="Google Shape;188;p28" descr="The massed pipes &amp; drums march through Ballater in Royal Deeside, Scotland, to start the 2018 Ballater Highland Games. &#10;The parade is led by Drum Major Ian Esson and the bands were Ballater &amp; District Pipe Band, Towie Pipe Band, Ellon &amp; District RBL Pipe Band, Kintore Pipe Band and Dalhousie Pipe Band from Switzerland. (2 others to be confirmed) Drum Majors included Bert Summers, Bill Barclay, Derek Dean, Roland Stewart, Robert Brownfield, Fiona Glennie...&#10;After the parade through the town to Monaltrie Park, Ballater, the flag is raised and the Drum Majors salute the games committee." title="Massed Pipes &amp; Drums parade through Deeside town to start the Ballater Highland Games 2018">
            <a:hlinkClick r:id="rId3"/>
          </p:cNvPr>
          <p:cNvPicPr preferRelativeResize="0"/>
          <p:nvPr/>
        </p:nvPicPr>
        <p:blipFill>
          <a:blip r:embed="rId4">
            <a:alphaModFix/>
          </a:blip>
          <a:stretch>
            <a:fillRect/>
          </a:stretch>
        </p:blipFill>
        <p:spPr>
          <a:xfrm>
            <a:off x="2310650" y="1164650"/>
            <a:ext cx="4522700" cy="3392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4056375" y="1735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3500" b="1" i="1">
                <a:solidFill>
                  <a:srgbClr val="6AA84F"/>
                </a:solidFill>
                <a:latin typeface="Pacifico"/>
                <a:ea typeface="Pacifico"/>
                <a:cs typeface="Pacifico"/>
                <a:sym typeface="Pacifico"/>
              </a:rPr>
              <a:t>Szkockie kolorowanki</a:t>
            </a:r>
            <a:endParaRPr sz="3500" b="1" i="1">
              <a:solidFill>
                <a:srgbClr val="6AA84F"/>
              </a:solidFill>
              <a:latin typeface="Pacifico"/>
              <a:ea typeface="Pacifico"/>
              <a:cs typeface="Pacifico"/>
              <a:sym typeface="Pacifico"/>
            </a:endParaRPr>
          </a:p>
        </p:txBody>
      </p:sp>
      <p:sp>
        <p:nvSpPr>
          <p:cNvPr id="194" name="Google Shape;194;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95" name="Google Shape;195;p29"/>
          <p:cNvPicPr preferRelativeResize="0"/>
          <p:nvPr/>
        </p:nvPicPr>
        <p:blipFill>
          <a:blip r:embed="rId3">
            <a:alphaModFix/>
          </a:blip>
          <a:stretch>
            <a:fillRect/>
          </a:stretch>
        </p:blipFill>
        <p:spPr>
          <a:xfrm>
            <a:off x="36075" y="107275"/>
            <a:ext cx="3787250" cy="4591199"/>
          </a:xfrm>
          <a:prstGeom prst="rect">
            <a:avLst/>
          </a:prstGeom>
          <a:noFill/>
          <a:ln>
            <a:noFill/>
          </a:ln>
        </p:spPr>
      </p:pic>
      <p:pic>
        <p:nvPicPr>
          <p:cNvPr id="196" name="Google Shape;196;p29"/>
          <p:cNvPicPr preferRelativeResize="0"/>
          <p:nvPr/>
        </p:nvPicPr>
        <p:blipFill>
          <a:blip r:embed="rId4">
            <a:alphaModFix/>
          </a:blip>
          <a:stretch>
            <a:fillRect/>
          </a:stretch>
        </p:blipFill>
        <p:spPr>
          <a:xfrm>
            <a:off x="3669275" y="862950"/>
            <a:ext cx="5474725" cy="38708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4073800" y="0"/>
            <a:ext cx="4797000" cy="84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pl" sz="4080" b="1">
                <a:solidFill>
                  <a:srgbClr val="134F5C"/>
                </a:solidFill>
                <a:latin typeface="Pacifico"/>
                <a:ea typeface="Pacifico"/>
                <a:cs typeface="Pacifico"/>
                <a:sym typeface="Pacifico"/>
              </a:rPr>
              <a:t>Gdzie leży  Szkocja?</a:t>
            </a:r>
            <a:endParaRPr sz="4080" b="1">
              <a:solidFill>
                <a:srgbClr val="134F5C"/>
              </a:solidFill>
              <a:latin typeface="Pacifico"/>
              <a:ea typeface="Pacifico"/>
              <a:cs typeface="Pacifico"/>
              <a:sym typeface="Pacifico"/>
            </a:endParaRPr>
          </a:p>
        </p:txBody>
      </p:sp>
      <p:sp>
        <p:nvSpPr>
          <p:cNvPr id="62" name="Google Shape;62;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63" name="Google Shape;63;p14"/>
          <p:cNvPicPr preferRelativeResize="0"/>
          <p:nvPr/>
        </p:nvPicPr>
        <p:blipFill>
          <a:blip r:embed="rId3">
            <a:alphaModFix/>
          </a:blip>
          <a:stretch>
            <a:fillRect/>
          </a:stretch>
        </p:blipFill>
        <p:spPr>
          <a:xfrm>
            <a:off x="99450" y="90525"/>
            <a:ext cx="3551100" cy="4970850"/>
          </a:xfrm>
          <a:prstGeom prst="rect">
            <a:avLst/>
          </a:prstGeom>
          <a:noFill/>
          <a:ln>
            <a:noFill/>
          </a:ln>
        </p:spPr>
      </p:pic>
      <p:pic>
        <p:nvPicPr>
          <p:cNvPr id="64" name="Google Shape;64;p14"/>
          <p:cNvPicPr preferRelativeResize="0"/>
          <p:nvPr/>
        </p:nvPicPr>
        <p:blipFill>
          <a:blip r:embed="rId4">
            <a:alphaModFix/>
          </a:blip>
          <a:stretch>
            <a:fillRect/>
          </a:stretch>
        </p:blipFill>
        <p:spPr>
          <a:xfrm>
            <a:off x="3844525" y="932025"/>
            <a:ext cx="5228926" cy="4129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ctrTitle"/>
          </p:nvPr>
        </p:nvSpPr>
        <p:spPr>
          <a:xfrm>
            <a:off x="299825" y="141075"/>
            <a:ext cx="2601000" cy="77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pl" sz="4000" i="1">
                <a:latin typeface="Pacifico"/>
                <a:ea typeface="Pacifico"/>
                <a:cs typeface="Pacifico"/>
                <a:sym typeface="Pacifico"/>
              </a:rPr>
              <a:t>Mapa </a:t>
            </a:r>
            <a:endParaRPr sz="4000" i="1">
              <a:latin typeface="Pacifico"/>
              <a:ea typeface="Pacifico"/>
              <a:cs typeface="Pacifico"/>
              <a:sym typeface="Pacifico"/>
            </a:endParaRPr>
          </a:p>
        </p:txBody>
      </p:sp>
      <p:pic>
        <p:nvPicPr>
          <p:cNvPr id="70" name="Google Shape;70;p15"/>
          <p:cNvPicPr preferRelativeResize="0"/>
          <p:nvPr/>
        </p:nvPicPr>
        <p:blipFill rotWithShape="1">
          <a:blip r:embed="rId3">
            <a:alphaModFix/>
          </a:blip>
          <a:srcRect l="7410" t="19048" r="10890" b="17939"/>
          <a:stretch/>
        </p:blipFill>
        <p:spPr>
          <a:xfrm>
            <a:off x="2241975" y="0"/>
            <a:ext cx="6669433"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158725" y="233750"/>
            <a:ext cx="5211300" cy="1093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pl" sz="4300" i="1">
                <a:solidFill>
                  <a:srgbClr val="1155CC"/>
                </a:solidFill>
                <a:latin typeface="Pacifico"/>
                <a:ea typeface="Pacifico"/>
                <a:cs typeface="Pacifico"/>
                <a:sym typeface="Pacifico"/>
              </a:rPr>
              <a:t>Szkockie symbole</a:t>
            </a:r>
            <a:endParaRPr sz="4300" i="1">
              <a:solidFill>
                <a:srgbClr val="1155CC"/>
              </a:solidFill>
              <a:latin typeface="Pacifico"/>
              <a:ea typeface="Pacifico"/>
              <a:cs typeface="Pacifico"/>
              <a:sym typeface="Pacifico"/>
            </a:endParaRPr>
          </a:p>
          <a:p>
            <a:pPr marL="0" lvl="0" indent="0" algn="ctr" rtl="0">
              <a:spcBef>
                <a:spcPts val="0"/>
              </a:spcBef>
              <a:spcAft>
                <a:spcPts val="0"/>
              </a:spcAft>
              <a:buSzPts val="990"/>
              <a:buNone/>
            </a:pPr>
            <a:endParaRPr sz="3500">
              <a:solidFill>
                <a:srgbClr val="1155CC"/>
              </a:solidFill>
              <a:latin typeface="Pacifico"/>
              <a:ea typeface="Pacifico"/>
              <a:cs typeface="Pacifico"/>
              <a:sym typeface="Pacifico"/>
            </a:endParaRPr>
          </a:p>
        </p:txBody>
      </p:sp>
      <p:sp>
        <p:nvSpPr>
          <p:cNvPr id="76" name="Google Shape;76;p16"/>
          <p:cNvSpPr txBox="1">
            <a:spLocks noGrp="1"/>
          </p:cNvSpPr>
          <p:nvPr>
            <p:ph type="subTitle" idx="1"/>
          </p:nvPr>
        </p:nvSpPr>
        <p:spPr>
          <a:xfrm>
            <a:off x="324650" y="932250"/>
            <a:ext cx="2104200" cy="1139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77" name="Google Shape;77;p16"/>
          <p:cNvPicPr preferRelativeResize="0"/>
          <p:nvPr/>
        </p:nvPicPr>
        <p:blipFill>
          <a:blip r:embed="rId3">
            <a:alphaModFix/>
          </a:blip>
          <a:stretch>
            <a:fillRect/>
          </a:stretch>
        </p:blipFill>
        <p:spPr>
          <a:xfrm>
            <a:off x="3423338" y="1026750"/>
            <a:ext cx="2335700" cy="3089999"/>
          </a:xfrm>
          <a:prstGeom prst="rect">
            <a:avLst/>
          </a:prstGeom>
          <a:noFill/>
          <a:ln>
            <a:noFill/>
          </a:ln>
        </p:spPr>
      </p:pic>
      <p:pic>
        <p:nvPicPr>
          <p:cNvPr id="78" name="Google Shape;78;p16"/>
          <p:cNvPicPr preferRelativeResize="0"/>
          <p:nvPr/>
        </p:nvPicPr>
        <p:blipFill>
          <a:blip r:embed="rId4">
            <a:alphaModFix/>
          </a:blip>
          <a:stretch>
            <a:fillRect/>
          </a:stretch>
        </p:blipFill>
        <p:spPr>
          <a:xfrm>
            <a:off x="5870800" y="233750"/>
            <a:ext cx="3250324" cy="2437722"/>
          </a:xfrm>
          <a:prstGeom prst="rect">
            <a:avLst/>
          </a:prstGeom>
          <a:noFill/>
          <a:ln>
            <a:noFill/>
          </a:ln>
        </p:spPr>
      </p:pic>
      <p:pic>
        <p:nvPicPr>
          <p:cNvPr id="79" name="Google Shape;79;p16"/>
          <p:cNvPicPr preferRelativeResize="0"/>
          <p:nvPr/>
        </p:nvPicPr>
        <p:blipFill>
          <a:blip r:embed="rId5">
            <a:alphaModFix/>
          </a:blip>
          <a:stretch>
            <a:fillRect/>
          </a:stretch>
        </p:blipFill>
        <p:spPr>
          <a:xfrm>
            <a:off x="5870800" y="2841550"/>
            <a:ext cx="3250325" cy="2213575"/>
          </a:xfrm>
          <a:prstGeom prst="rect">
            <a:avLst/>
          </a:prstGeom>
          <a:noFill/>
          <a:ln>
            <a:noFill/>
          </a:ln>
        </p:spPr>
      </p:pic>
      <p:pic>
        <p:nvPicPr>
          <p:cNvPr id="80" name="Google Shape;80;p16"/>
          <p:cNvPicPr preferRelativeResize="0"/>
          <p:nvPr/>
        </p:nvPicPr>
        <p:blipFill rotWithShape="1">
          <a:blip r:embed="rId6">
            <a:alphaModFix/>
          </a:blip>
          <a:srcRect r="10047"/>
          <a:stretch/>
        </p:blipFill>
        <p:spPr>
          <a:xfrm>
            <a:off x="25" y="2350700"/>
            <a:ext cx="3311575" cy="2704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194000" y="79350"/>
            <a:ext cx="4611600" cy="26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4020" b="1" i="1">
                <a:solidFill>
                  <a:srgbClr val="38761D"/>
                </a:solidFill>
                <a:latin typeface="Pacifico"/>
                <a:ea typeface="Pacifico"/>
                <a:cs typeface="Pacifico"/>
                <a:sym typeface="Pacifico"/>
              </a:rPr>
              <a:t>Highlands</a:t>
            </a:r>
            <a:endParaRPr sz="4020" b="1" i="1">
              <a:solidFill>
                <a:srgbClr val="38761D"/>
              </a:solidFill>
              <a:latin typeface="Pacifico"/>
              <a:ea typeface="Pacifico"/>
              <a:cs typeface="Pacifico"/>
              <a:sym typeface="Pacifico"/>
            </a:endParaRPr>
          </a:p>
        </p:txBody>
      </p:sp>
      <p:sp>
        <p:nvSpPr>
          <p:cNvPr id="86" name="Google Shape;86;p17"/>
          <p:cNvSpPr txBox="1">
            <a:spLocks noGrp="1"/>
          </p:cNvSpPr>
          <p:nvPr>
            <p:ph type="body" idx="1"/>
          </p:nvPr>
        </p:nvSpPr>
        <p:spPr>
          <a:xfrm>
            <a:off x="53625" y="858075"/>
            <a:ext cx="5270400" cy="4147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sz="1250">
                <a:solidFill>
                  <a:schemeClr val="dk1"/>
                </a:solidFill>
                <a:highlight>
                  <a:srgbClr val="FFFFFF"/>
                </a:highlight>
              </a:rPr>
              <a:t>Highlands to górzysty region zlokalizowany w </a:t>
            </a:r>
            <a:r>
              <a:rPr lang="pl" sz="1250" b="1">
                <a:solidFill>
                  <a:schemeClr val="dk1"/>
                </a:solidFill>
                <a:highlight>
                  <a:srgbClr val="FFFFFF"/>
                </a:highlight>
              </a:rPr>
              <a:t>Północnej Szkocji </a:t>
            </a:r>
            <a:r>
              <a:rPr lang="pl" sz="1250">
                <a:solidFill>
                  <a:schemeClr val="dk1"/>
                </a:solidFill>
                <a:highlight>
                  <a:srgbClr val="FFFFFF"/>
                </a:highlight>
              </a:rPr>
              <a:t>obejmujący </a:t>
            </a:r>
            <a:r>
              <a:rPr lang="pl" sz="1250" b="1">
                <a:solidFill>
                  <a:schemeClr val="dk1"/>
                </a:solidFill>
                <a:highlight>
                  <a:srgbClr val="FFFFFF"/>
                </a:highlight>
              </a:rPr>
              <a:t>Góry Kaledońskie</a:t>
            </a:r>
            <a:r>
              <a:rPr lang="pl" sz="1250">
                <a:solidFill>
                  <a:schemeClr val="dk1"/>
                </a:solidFill>
                <a:highlight>
                  <a:srgbClr val="FFFFFF"/>
                </a:highlight>
              </a:rPr>
              <a:t> i </a:t>
            </a:r>
            <a:r>
              <a:rPr lang="pl" sz="1250" b="1">
                <a:solidFill>
                  <a:schemeClr val="dk1"/>
                </a:solidFill>
                <a:highlight>
                  <a:srgbClr val="FFFFFF"/>
                </a:highlight>
              </a:rPr>
              <a:t>Grampiany</a:t>
            </a:r>
            <a:r>
              <a:rPr lang="pl" sz="1250">
                <a:solidFill>
                  <a:schemeClr val="dk1"/>
                </a:solidFill>
                <a:highlight>
                  <a:srgbClr val="FFFFFF"/>
                </a:highlight>
              </a:rPr>
              <a:t>. Obszar ten posiada godny podziwu krajobraz, ale również wspaniałą historię! </a:t>
            </a:r>
            <a:endParaRPr sz="1250">
              <a:solidFill>
                <a:schemeClr val="dk1"/>
              </a:solidFill>
              <a:highlight>
                <a:srgbClr val="FFFFFF"/>
              </a:highlight>
            </a:endParaRPr>
          </a:p>
          <a:p>
            <a:pPr marL="0" lvl="0" indent="0" algn="l" rtl="0">
              <a:spcBef>
                <a:spcPts val="1200"/>
              </a:spcBef>
              <a:spcAft>
                <a:spcPts val="1200"/>
              </a:spcAft>
              <a:buNone/>
            </a:pPr>
            <a:r>
              <a:rPr lang="pl" sz="1250">
                <a:solidFill>
                  <a:schemeClr val="dk1"/>
                </a:solidFill>
                <a:highlight>
                  <a:srgbClr val="FFFFFF"/>
                </a:highlight>
              </a:rPr>
              <a:t>Jeśli zatem marzy Ci się wycieczka po jednym z </a:t>
            </a:r>
            <a:r>
              <a:rPr lang="pl" sz="1250" b="1">
                <a:solidFill>
                  <a:schemeClr val="dk1"/>
                </a:solidFill>
                <a:highlight>
                  <a:srgbClr val="FFFFFF"/>
                </a:highlight>
              </a:rPr>
              <a:t>najmniej zaludnionych</a:t>
            </a:r>
            <a:r>
              <a:rPr lang="pl" sz="1250">
                <a:solidFill>
                  <a:schemeClr val="dk1"/>
                </a:solidFill>
                <a:highlight>
                  <a:srgbClr val="FFFFFF"/>
                </a:highlight>
              </a:rPr>
              <a:t> terenach w Europie, to udaj się w podróż na </a:t>
            </a:r>
            <a:r>
              <a:rPr lang="pl" sz="1250" b="1">
                <a:solidFill>
                  <a:schemeClr val="dk1"/>
                </a:solidFill>
                <a:highlight>
                  <a:srgbClr val="FFFFFF"/>
                </a:highlight>
              </a:rPr>
              <a:t>północno-zachodnie </a:t>
            </a:r>
            <a:r>
              <a:rPr lang="pl" sz="1250">
                <a:solidFill>
                  <a:schemeClr val="dk1"/>
                </a:solidFill>
                <a:highlight>
                  <a:srgbClr val="FFFFFF"/>
                </a:highlight>
              </a:rPr>
              <a:t>wybrzeże Szkocji i przygotuj się na wyjątkowy czas spędzony wśród niesamowitych </a:t>
            </a:r>
            <a:r>
              <a:rPr lang="pl" sz="1350">
                <a:solidFill>
                  <a:schemeClr val="dk1"/>
                </a:solidFill>
                <a:highlight>
                  <a:srgbClr val="FFFFFF"/>
                </a:highlight>
              </a:rPr>
              <a:t>widoków oraz wyjątkowych zabytków.</a:t>
            </a:r>
            <a:endParaRPr/>
          </a:p>
        </p:txBody>
      </p:sp>
      <p:sp>
        <p:nvSpPr>
          <p:cNvPr id="87" name="Google Shape;87;p17"/>
          <p:cNvSpPr txBox="1"/>
          <p:nvPr/>
        </p:nvSpPr>
        <p:spPr>
          <a:xfrm>
            <a:off x="4066050" y="1584500"/>
            <a:ext cx="2808300" cy="32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88" name="Google Shape;88;p17"/>
          <p:cNvPicPr preferRelativeResize="0"/>
          <p:nvPr/>
        </p:nvPicPr>
        <p:blipFill>
          <a:blip r:embed="rId3">
            <a:alphaModFix/>
          </a:blip>
          <a:stretch>
            <a:fillRect/>
          </a:stretch>
        </p:blipFill>
        <p:spPr>
          <a:xfrm>
            <a:off x="5363125" y="119225"/>
            <a:ext cx="3568525" cy="2402650"/>
          </a:xfrm>
          <a:prstGeom prst="rect">
            <a:avLst/>
          </a:prstGeom>
          <a:noFill/>
          <a:ln>
            <a:noFill/>
          </a:ln>
        </p:spPr>
      </p:pic>
      <p:sp>
        <p:nvSpPr>
          <p:cNvPr id="89" name="Google Shape;89;p17"/>
          <p:cNvSpPr txBox="1"/>
          <p:nvPr/>
        </p:nvSpPr>
        <p:spPr>
          <a:xfrm>
            <a:off x="6552475" y="2442550"/>
            <a:ext cx="2808300" cy="32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90" name="Google Shape;90;p17"/>
          <p:cNvPicPr preferRelativeResize="0"/>
          <p:nvPr/>
        </p:nvPicPr>
        <p:blipFill>
          <a:blip r:embed="rId4">
            <a:alphaModFix/>
          </a:blip>
          <a:stretch>
            <a:fillRect/>
          </a:stretch>
        </p:blipFill>
        <p:spPr>
          <a:xfrm>
            <a:off x="164225" y="2897925"/>
            <a:ext cx="4901275" cy="2149175"/>
          </a:xfrm>
          <a:prstGeom prst="rect">
            <a:avLst/>
          </a:prstGeom>
          <a:noFill/>
          <a:ln>
            <a:noFill/>
          </a:ln>
        </p:spPr>
      </p:pic>
      <p:pic>
        <p:nvPicPr>
          <p:cNvPr id="91" name="Google Shape;91;p17"/>
          <p:cNvPicPr preferRelativeResize="0"/>
          <p:nvPr/>
        </p:nvPicPr>
        <p:blipFill>
          <a:blip r:embed="rId5">
            <a:alphaModFix/>
          </a:blip>
          <a:stretch>
            <a:fillRect/>
          </a:stretch>
        </p:blipFill>
        <p:spPr>
          <a:xfrm>
            <a:off x="5363125" y="2770150"/>
            <a:ext cx="3603749" cy="2276950"/>
          </a:xfrm>
          <a:prstGeom prst="rect">
            <a:avLst/>
          </a:prstGeom>
          <a:noFill/>
          <a:ln>
            <a:noFill/>
          </a:ln>
        </p:spPr>
      </p:pic>
      <p:sp>
        <p:nvSpPr>
          <p:cNvPr id="92" name="Google Shape;92;p17"/>
          <p:cNvSpPr txBox="1"/>
          <p:nvPr/>
        </p:nvSpPr>
        <p:spPr>
          <a:xfrm>
            <a:off x="3923900" y="608425"/>
            <a:ext cx="507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126750"/>
            <a:ext cx="8520600" cy="69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sz="3700" b="1" i="1">
                <a:solidFill>
                  <a:srgbClr val="E69138"/>
                </a:solidFill>
                <a:latin typeface="Pacifico"/>
                <a:ea typeface="Pacifico"/>
                <a:cs typeface="Pacifico"/>
                <a:sym typeface="Pacifico"/>
              </a:rPr>
              <a:t>Higlands - niezapomniane widoki</a:t>
            </a:r>
            <a:endParaRPr sz="3700" b="1" i="1">
              <a:solidFill>
                <a:srgbClr val="E69138"/>
              </a:solidFill>
              <a:latin typeface="Pacifico"/>
              <a:ea typeface="Pacifico"/>
              <a:cs typeface="Pacifico"/>
              <a:sym typeface="Pacifico"/>
            </a:endParaRPr>
          </a:p>
        </p:txBody>
      </p:sp>
      <p:sp>
        <p:nvSpPr>
          <p:cNvPr id="98" name="Google Shape;98;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9" name="Google Shape;99;p18"/>
          <p:cNvPicPr preferRelativeResize="0"/>
          <p:nvPr/>
        </p:nvPicPr>
        <p:blipFill>
          <a:blip r:embed="rId3">
            <a:alphaModFix/>
          </a:blip>
          <a:stretch>
            <a:fillRect/>
          </a:stretch>
        </p:blipFill>
        <p:spPr>
          <a:xfrm>
            <a:off x="370525" y="904825"/>
            <a:ext cx="8461775" cy="41491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194000"/>
            <a:ext cx="4449900" cy="68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4200" i="1">
                <a:solidFill>
                  <a:srgbClr val="38761D"/>
                </a:solidFill>
                <a:latin typeface="Pacifico"/>
                <a:ea typeface="Pacifico"/>
                <a:cs typeface="Pacifico"/>
                <a:sym typeface="Pacifico"/>
              </a:rPr>
              <a:t>Loch Ness</a:t>
            </a:r>
            <a:endParaRPr sz="4200" i="1">
              <a:solidFill>
                <a:srgbClr val="38761D"/>
              </a:solidFill>
              <a:latin typeface="Pacifico"/>
              <a:ea typeface="Pacifico"/>
              <a:cs typeface="Pacifico"/>
              <a:sym typeface="Pacifico"/>
            </a:endParaRPr>
          </a:p>
          <a:p>
            <a:pPr marL="0" lvl="0" indent="0" algn="l" rtl="0">
              <a:spcBef>
                <a:spcPts val="0"/>
              </a:spcBef>
              <a:spcAft>
                <a:spcPts val="0"/>
              </a:spcAft>
              <a:buNone/>
            </a:pPr>
            <a:endParaRPr sz="3500">
              <a:latin typeface="Pacifico"/>
              <a:ea typeface="Pacifico"/>
              <a:cs typeface="Pacifico"/>
              <a:sym typeface="Pacifico"/>
            </a:endParaRPr>
          </a:p>
        </p:txBody>
      </p:sp>
      <p:sp>
        <p:nvSpPr>
          <p:cNvPr id="105" name="Google Shape;105;p19"/>
          <p:cNvSpPr txBox="1">
            <a:spLocks noGrp="1"/>
          </p:cNvSpPr>
          <p:nvPr>
            <p:ph type="body" idx="1"/>
          </p:nvPr>
        </p:nvSpPr>
        <p:spPr>
          <a:xfrm>
            <a:off x="58500" y="3883600"/>
            <a:ext cx="4738800" cy="1260000"/>
          </a:xfrm>
          <a:prstGeom prst="rect">
            <a:avLst/>
          </a:prstGeom>
        </p:spPr>
        <p:txBody>
          <a:bodyPr spcFirstLastPara="1" wrap="square" lIns="91425" tIns="91425" rIns="91425" bIns="91425" anchor="t" anchorCtr="0">
            <a:noAutofit/>
          </a:bodyPr>
          <a:lstStyle/>
          <a:p>
            <a:pPr marL="0" lvl="0" indent="0" algn="l" rtl="0">
              <a:lnSpc>
                <a:spcPct val="75000"/>
              </a:lnSpc>
              <a:spcBef>
                <a:spcPts val="0"/>
              </a:spcBef>
              <a:spcAft>
                <a:spcPts val="0"/>
              </a:spcAft>
              <a:buClr>
                <a:schemeClr val="dk1"/>
              </a:buClr>
              <a:buSzPts val="1100"/>
              <a:buFont typeface="Arial"/>
              <a:buNone/>
            </a:pPr>
            <a:r>
              <a:rPr lang="pl" sz="1300" b="1">
                <a:solidFill>
                  <a:srgbClr val="6AA84F"/>
                </a:solidFill>
              </a:rPr>
              <a:t>Jezioro Ness (Loch Ness)</a:t>
            </a:r>
            <a:r>
              <a:rPr lang="pl" sz="1300">
                <a:solidFill>
                  <a:srgbClr val="6AA84F"/>
                </a:solidFill>
              </a:rPr>
              <a:t> ma 37 km długości, jego głębokość zaś wynosi ok. 226 m, a całkowita powierzchnia to 56 km2. </a:t>
            </a:r>
            <a:r>
              <a:rPr lang="pl" sz="1300" b="1">
                <a:solidFill>
                  <a:srgbClr val="6AA84F"/>
                </a:solidFill>
              </a:rPr>
              <a:t>Loch Ness</a:t>
            </a:r>
            <a:r>
              <a:rPr lang="pl" sz="1300">
                <a:solidFill>
                  <a:srgbClr val="6AA84F"/>
                </a:solidFill>
              </a:rPr>
              <a:t> jest polodowcowym jeziorem słodkowodnym, które powstało podczas ostatniego zlodowacenia. Jest jednym z bardziej malowniczych zakątków Szkocji. </a:t>
            </a:r>
            <a:endParaRPr sz="1300">
              <a:solidFill>
                <a:srgbClr val="6AA84F"/>
              </a:solidFill>
            </a:endParaRPr>
          </a:p>
          <a:p>
            <a:pPr marL="0" lvl="0" indent="0" algn="l" rtl="0">
              <a:lnSpc>
                <a:spcPct val="75000"/>
              </a:lnSpc>
              <a:spcBef>
                <a:spcPts val="0"/>
              </a:spcBef>
              <a:spcAft>
                <a:spcPts val="0"/>
              </a:spcAft>
              <a:buClr>
                <a:schemeClr val="dk1"/>
              </a:buClr>
              <a:buSzPts val="1100"/>
              <a:buFont typeface="Arial"/>
              <a:buNone/>
            </a:pPr>
            <a:endParaRPr sz="1290">
              <a:solidFill>
                <a:srgbClr val="6AA84F"/>
              </a:solidFill>
            </a:endParaRPr>
          </a:p>
          <a:p>
            <a:pPr marL="0" lvl="0" indent="0" algn="l" rtl="0">
              <a:lnSpc>
                <a:spcPct val="95000"/>
              </a:lnSpc>
              <a:spcBef>
                <a:spcPts val="0"/>
              </a:spcBef>
              <a:spcAft>
                <a:spcPts val="1200"/>
              </a:spcAft>
              <a:buNone/>
            </a:pPr>
            <a:endParaRPr/>
          </a:p>
        </p:txBody>
      </p:sp>
      <p:pic>
        <p:nvPicPr>
          <p:cNvPr id="106" name="Google Shape;106;p19"/>
          <p:cNvPicPr preferRelativeResize="0"/>
          <p:nvPr/>
        </p:nvPicPr>
        <p:blipFill>
          <a:blip r:embed="rId3">
            <a:alphaModFix/>
          </a:blip>
          <a:stretch>
            <a:fillRect/>
          </a:stretch>
        </p:blipFill>
        <p:spPr>
          <a:xfrm>
            <a:off x="0" y="917249"/>
            <a:ext cx="4761652" cy="2930999"/>
          </a:xfrm>
          <a:prstGeom prst="rect">
            <a:avLst/>
          </a:prstGeom>
          <a:noFill/>
          <a:ln>
            <a:noFill/>
          </a:ln>
        </p:spPr>
      </p:pic>
      <p:pic>
        <p:nvPicPr>
          <p:cNvPr id="107" name="Google Shape;107;p19"/>
          <p:cNvPicPr preferRelativeResize="0"/>
          <p:nvPr/>
        </p:nvPicPr>
        <p:blipFill>
          <a:blip r:embed="rId4">
            <a:alphaModFix/>
          </a:blip>
          <a:stretch>
            <a:fillRect/>
          </a:stretch>
        </p:blipFill>
        <p:spPr>
          <a:xfrm>
            <a:off x="4797300" y="1776554"/>
            <a:ext cx="4305299" cy="2984745"/>
          </a:xfrm>
          <a:prstGeom prst="rect">
            <a:avLst/>
          </a:prstGeom>
          <a:noFill/>
          <a:ln>
            <a:noFill/>
          </a:ln>
        </p:spPr>
      </p:pic>
      <p:sp>
        <p:nvSpPr>
          <p:cNvPr id="108" name="Google Shape;108;p19"/>
          <p:cNvSpPr txBox="1"/>
          <p:nvPr/>
        </p:nvSpPr>
        <p:spPr>
          <a:xfrm>
            <a:off x="4821725" y="682550"/>
            <a:ext cx="4280700" cy="1040400"/>
          </a:xfrm>
          <a:prstGeom prst="rect">
            <a:avLst/>
          </a:prstGeom>
          <a:noFill/>
          <a:ln>
            <a:noFill/>
          </a:ln>
        </p:spPr>
        <p:txBody>
          <a:bodyPr spcFirstLastPara="1" wrap="square" lIns="91425" tIns="91425" rIns="91425" bIns="91425" anchor="t" anchorCtr="0">
            <a:spAutoFit/>
          </a:bodyPr>
          <a:lstStyle/>
          <a:p>
            <a:pPr marL="0" lvl="0" indent="0" algn="l" rtl="0">
              <a:lnSpc>
                <a:spcPct val="95000"/>
              </a:lnSpc>
              <a:spcBef>
                <a:spcPts val="0"/>
              </a:spcBef>
              <a:spcAft>
                <a:spcPts val="0"/>
              </a:spcAft>
              <a:buNone/>
            </a:pPr>
            <a:r>
              <a:rPr lang="pl" sz="1390">
                <a:solidFill>
                  <a:srgbClr val="6AA84F"/>
                </a:solidFill>
              </a:rPr>
              <a:t>Są tacy, co uważają, że w tym jeziorze mieszka potwór - </a:t>
            </a:r>
            <a:r>
              <a:rPr lang="pl" sz="1390" b="1">
                <a:solidFill>
                  <a:srgbClr val="6AA84F"/>
                </a:solidFill>
              </a:rPr>
              <a:t>Nessie.  </a:t>
            </a:r>
            <a:r>
              <a:rPr lang="pl" sz="1390">
                <a:solidFill>
                  <a:srgbClr val="6AA84F"/>
                </a:solidFill>
              </a:rPr>
              <a:t>Tafla jeziora jest nieprzejrzysta - cóż </a:t>
            </a:r>
            <a:r>
              <a:rPr lang="pl" sz="1390" b="1">
                <a:solidFill>
                  <a:srgbClr val="6AA84F"/>
                </a:solidFill>
              </a:rPr>
              <a:t>Nessie</a:t>
            </a:r>
            <a:r>
              <a:rPr lang="pl" sz="1390">
                <a:solidFill>
                  <a:srgbClr val="6AA84F"/>
                </a:solidFill>
              </a:rPr>
              <a:t> wie jak się chronić przed wścibskimi spojrzeniami. </a:t>
            </a:r>
            <a:endParaRPr sz="1390">
              <a:solidFill>
                <a:srgbClr val="6AA84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203000" y="105925"/>
            <a:ext cx="8629200" cy="7326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1"/>
              </a:buClr>
              <a:buSzPts val="990"/>
              <a:buFont typeface="Arial"/>
              <a:buNone/>
            </a:pPr>
            <a:r>
              <a:rPr lang="pl" sz="2920" b="1" i="1">
                <a:solidFill>
                  <a:srgbClr val="CC0000"/>
                </a:solidFill>
                <a:latin typeface="Pacifico"/>
                <a:ea typeface="Pacifico"/>
                <a:cs typeface="Pacifico"/>
                <a:sym typeface="Pacifico"/>
              </a:rPr>
              <a:t>Potwór z Loch Ness – Nessie - czy naprawdę istnieje?</a:t>
            </a:r>
            <a:endParaRPr sz="2920" b="1" i="1">
              <a:solidFill>
                <a:srgbClr val="CC0000"/>
              </a:solidFill>
              <a:latin typeface="Pacifico"/>
              <a:ea typeface="Pacifico"/>
              <a:cs typeface="Pacifico"/>
              <a:sym typeface="Pacifico"/>
            </a:endParaRPr>
          </a:p>
          <a:p>
            <a:pPr marL="0" lvl="0" indent="0" algn="l" rtl="0">
              <a:spcBef>
                <a:spcPts val="1800"/>
              </a:spcBef>
              <a:spcAft>
                <a:spcPts val="0"/>
              </a:spcAft>
              <a:buSzPts val="990"/>
              <a:buNone/>
            </a:pPr>
            <a:endParaRPr sz="2520"/>
          </a:p>
        </p:txBody>
      </p:sp>
      <p:sp>
        <p:nvSpPr>
          <p:cNvPr id="114" name="Google Shape;114;p20"/>
          <p:cNvSpPr txBox="1">
            <a:spLocks noGrp="1"/>
          </p:cNvSpPr>
          <p:nvPr>
            <p:ph type="body" idx="1"/>
          </p:nvPr>
        </p:nvSpPr>
        <p:spPr>
          <a:xfrm>
            <a:off x="170625" y="838525"/>
            <a:ext cx="4114800" cy="37101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605"/>
              <a:buFont typeface="Arial"/>
              <a:buNone/>
            </a:pPr>
            <a:r>
              <a:rPr lang="pl" sz="1590"/>
              <a:t>Nieliczni twierdzą, że widzieli </a:t>
            </a:r>
            <a:r>
              <a:rPr lang="pl" sz="1590" b="1"/>
              <a:t>Nessie</a:t>
            </a:r>
            <a:r>
              <a:rPr lang="pl" sz="1590"/>
              <a:t>,</a:t>
            </a:r>
            <a:r>
              <a:rPr lang="pl" sz="1590" b="1"/>
              <a:t> </a:t>
            </a:r>
            <a:r>
              <a:rPr lang="pl" sz="1590"/>
              <a:t>ale niestety nie potrafią opowiedzieć jak wygląda, ich opisy się różnią. </a:t>
            </a:r>
            <a:r>
              <a:rPr lang="pl" sz="1590" b="1"/>
              <a:t>Nessie</a:t>
            </a:r>
            <a:r>
              <a:rPr lang="pl" sz="1590"/>
              <a:t> jest zaliczany do „Wielkiej Trójki” zwierząt, które znamy z wierzeń i opowieści, ale nigdy ich nie widzieliśmy. </a:t>
            </a:r>
            <a:endParaRPr sz="1590"/>
          </a:p>
          <a:p>
            <a:pPr marL="0" lvl="0" indent="0" algn="l" rtl="0">
              <a:lnSpc>
                <a:spcPct val="95000"/>
              </a:lnSpc>
              <a:spcBef>
                <a:spcPts val="0"/>
              </a:spcBef>
              <a:spcAft>
                <a:spcPts val="0"/>
              </a:spcAft>
              <a:buClr>
                <a:schemeClr val="dk1"/>
              </a:buClr>
              <a:buSzPts val="605"/>
              <a:buFont typeface="Arial"/>
              <a:buNone/>
            </a:pPr>
            <a:r>
              <a:rPr lang="pl" sz="1590" b="1"/>
              <a:t>Potwór z Loch Ness </a:t>
            </a:r>
            <a:r>
              <a:rPr lang="pl" sz="1590"/>
              <a:t>– to legenda napędzająca turystów. Ci, co go kiedyś zobaczyli w jeziorze, twierdzili, że wyglądał jak wielki wąż - dinozaur, ale naukowcy uważają, że istniejące dokumenty są niewystarczające do potwierdzenia istnienia tego potwora :))</a:t>
            </a:r>
            <a:endParaRPr sz="1590"/>
          </a:p>
          <a:p>
            <a:pPr marL="0" lvl="0" indent="0" algn="l" rtl="0">
              <a:lnSpc>
                <a:spcPct val="95000"/>
              </a:lnSpc>
              <a:spcBef>
                <a:spcPts val="0"/>
              </a:spcBef>
              <a:spcAft>
                <a:spcPts val="1200"/>
              </a:spcAft>
              <a:buSzPts val="605"/>
              <a:buNone/>
            </a:pPr>
            <a:endParaRPr sz="1090"/>
          </a:p>
        </p:txBody>
      </p:sp>
      <p:sp>
        <p:nvSpPr>
          <p:cNvPr id="115" name="Google Shape;115;p20"/>
          <p:cNvSpPr txBox="1"/>
          <p:nvPr/>
        </p:nvSpPr>
        <p:spPr>
          <a:xfrm>
            <a:off x="5692925" y="2330150"/>
            <a:ext cx="309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16" name="Google Shape;116;p20"/>
          <p:cNvPicPr preferRelativeResize="0"/>
          <p:nvPr/>
        </p:nvPicPr>
        <p:blipFill>
          <a:blip r:embed="rId3">
            <a:alphaModFix/>
          </a:blip>
          <a:stretch>
            <a:fillRect/>
          </a:stretch>
        </p:blipFill>
        <p:spPr>
          <a:xfrm>
            <a:off x="4572000" y="1186450"/>
            <a:ext cx="4330036" cy="37100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82875" y="126750"/>
            <a:ext cx="8819400" cy="69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3520" b="1" i="1">
                <a:solidFill>
                  <a:srgbClr val="3C78D8"/>
                </a:solidFill>
                <a:latin typeface="Pacifico"/>
                <a:ea typeface="Pacifico"/>
                <a:cs typeface="Pacifico"/>
                <a:sym typeface="Pacifico"/>
              </a:rPr>
              <a:t>Edinburgh - Edynburg - stolica Szkocji</a:t>
            </a:r>
            <a:endParaRPr sz="3520" b="1" i="1">
              <a:solidFill>
                <a:srgbClr val="3C78D8"/>
              </a:solidFill>
              <a:latin typeface="Pacifico"/>
              <a:ea typeface="Pacifico"/>
              <a:cs typeface="Pacifico"/>
              <a:sym typeface="Pacifico"/>
            </a:endParaRPr>
          </a:p>
        </p:txBody>
      </p:sp>
      <p:sp>
        <p:nvSpPr>
          <p:cNvPr id="122" name="Google Shape;122;p21"/>
          <p:cNvSpPr txBox="1">
            <a:spLocks noGrp="1"/>
          </p:cNvSpPr>
          <p:nvPr>
            <p:ph type="body" idx="1"/>
          </p:nvPr>
        </p:nvSpPr>
        <p:spPr>
          <a:xfrm>
            <a:off x="190150" y="1462600"/>
            <a:ext cx="4080600" cy="3554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3" name="Google Shape;123;p21"/>
          <p:cNvPicPr preferRelativeResize="0"/>
          <p:nvPr/>
        </p:nvPicPr>
        <p:blipFill>
          <a:blip r:embed="rId3">
            <a:alphaModFix/>
          </a:blip>
          <a:stretch>
            <a:fillRect/>
          </a:stretch>
        </p:blipFill>
        <p:spPr>
          <a:xfrm>
            <a:off x="1399100" y="901950"/>
            <a:ext cx="6108949" cy="40726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601</Words>
  <Application>Microsoft Office PowerPoint</Application>
  <PresentationFormat>Pokaz na ekranie (16:9)</PresentationFormat>
  <Paragraphs>32</Paragraphs>
  <Slides>17</Slides>
  <Notes>17</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17</vt:i4>
      </vt:variant>
    </vt:vector>
  </HeadingPairs>
  <TitlesOfParts>
    <vt:vector size="20" baseType="lpstr">
      <vt:lpstr>Pacifico</vt:lpstr>
      <vt:lpstr>Arial</vt:lpstr>
      <vt:lpstr>Simple Light</vt:lpstr>
      <vt:lpstr>Szkocja - Scotland</vt:lpstr>
      <vt:lpstr>Gdzie leży  Szkocja?</vt:lpstr>
      <vt:lpstr>Mapa </vt:lpstr>
      <vt:lpstr>Szkockie symbole </vt:lpstr>
      <vt:lpstr>Highlands</vt:lpstr>
      <vt:lpstr>Higlands - niezapomniane widoki</vt:lpstr>
      <vt:lpstr>Loch Ness </vt:lpstr>
      <vt:lpstr>Potwór z Loch Ness – Nessie - czy naprawdę istnieje? </vt:lpstr>
      <vt:lpstr>Edinburgh - Edynburg - stolica Szkocji</vt:lpstr>
      <vt:lpstr>Edynburg</vt:lpstr>
      <vt:lpstr>Prezentacja programu PowerPoint</vt:lpstr>
      <vt:lpstr>Muzeum Szkockie (Museum of Scotland) </vt:lpstr>
      <vt:lpstr>Piesek Bobby</vt:lpstr>
      <vt:lpstr>Kilt -  narodowy strój szkocki</vt:lpstr>
      <vt:lpstr>Dudy szkockie  </vt:lpstr>
      <vt:lpstr>Parada przed zawodami </vt:lpstr>
      <vt:lpstr>Szkockie kolorowanki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Szkocja - Scotland</dc:title>
  <cp:lastModifiedBy>Mariola Wiśniewska-Probola</cp:lastModifiedBy>
  <cp:revision>1</cp:revision>
  <dcterms:modified xsi:type="dcterms:W3CDTF">2021-04-11T20:22:32Z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1503505</vt:lpwstr>
  </property>
  <property fmtid="{D5CDD505-2E9C-101B-9397-08002B2CF9AE}" name="NXPowerLiteSettings" pid="3">
    <vt:lpwstr>C7000400038000</vt:lpwstr>
  </property>
  <property fmtid="{D5CDD505-2E9C-101B-9397-08002B2CF9AE}" name="NXPowerLiteVersion" pid="4">
    <vt:lpwstr>S9.0.3</vt:lpwstr>
  </property>
</Properties>
</file>